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48" r:id="rId2"/>
  </p:sldMasterIdLst>
  <p:notesMasterIdLst>
    <p:notesMasterId r:id="rId45"/>
  </p:notesMasterIdLst>
  <p:sldIdLst>
    <p:sldId id="256" r:id="rId3"/>
    <p:sldId id="297" r:id="rId4"/>
    <p:sldId id="289" r:id="rId5"/>
    <p:sldId id="292" r:id="rId6"/>
    <p:sldId id="257" r:id="rId7"/>
    <p:sldId id="285" r:id="rId8"/>
    <p:sldId id="258" r:id="rId9"/>
    <p:sldId id="259" r:id="rId10"/>
    <p:sldId id="260" r:id="rId11"/>
    <p:sldId id="261" r:id="rId12"/>
    <p:sldId id="284" r:id="rId13"/>
    <p:sldId id="274" r:id="rId14"/>
    <p:sldId id="262" r:id="rId15"/>
    <p:sldId id="263" r:id="rId16"/>
    <p:sldId id="264" r:id="rId17"/>
    <p:sldId id="278" r:id="rId18"/>
    <p:sldId id="265" r:id="rId19"/>
    <p:sldId id="295" r:id="rId20"/>
    <p:sldId id="266" r:id="rId21"/>
    <p:sldId id="267" r:id="rId22"/>
    <p:sldId id="277" r:id="rId23"/>
    <p:sldId id="294" r:id="rId24"/>
    <p:sldId id="293" r:id="rId25"/>
    <p:sldId id="290" r:id="rId26"/>
    <p:sldId id="272" r:id="rId27"/>
    <p:sldId id="268" r:id="rId28"/>
    <p:sldId id="269" r:id="rId29"/>
    <p:sldId id="270" r:id="rId30"/>
    <p:sldId id="271" r:id="rId31"/>
    <p:sldId id="273" r:id="rId32"/>
    <p:sldId id="275" r:id="rId33"/>
    <p:sldId id="298" r:id="rId34"/>
    <p:sldId id="283" r:id="rId35"/>
    <p:sldId id="280" r:id="rId36"/>
    <p:sldId id="279" r:id="rId37"/>
    <p:sldId id="291" r:id="rId38"/>
    <p:sldId id="287" r:id="rId39"/>
    <p:sldId id="288" r:id="rId40"/>
    <p:sldId id="281" r:id="rId41"/>
    <p:sldId id="299" r:id="rId42"/>
    <p:sldId id="282" r:id="rId43"/>
    <p:sldId id="296" r:id="rId4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/>
      <a:tcStyle>
        <a:tcBdr/>
        <a:fill>
          <a:solidFill>
            <a:srgbClr val="E6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/>
      <a:tcStyle>
        <a:tcBdr/>
        <a:fill>
          <a:solidFill>
            <a:srgbClr val="E6F6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2013" autoAdjust="0"/>
  </p:normalViewPr>
  <p:slideViewPr>
    <p:cSldViewPr snapToGrid="0" snapToObjects="1">
      <p:cViewPr varScale="1">
        <p:scale>
          <a:sx n="87" d="100"/>
          <a:sy n="87" d="100"/>
        </p:scale>
        <p:origin x="1502" y="72"/>
      </p:cViewPr>
      <p:guideLst/>
    </p:cSldViewPr>
  </p:slideViewPr>
  <p:outlineViewPr>
    <p:cViewPr>
      <p:scale>
        <a:sx n="33" d="100"/>
        <a:sy n="33" d="100"/>
      </p:scale>
      <p:origin x="0" y="-28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notesViewPr>
    <p:cSldViewPr snapToGrid="0" snapToObject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zure/improve-your-dockerfile-best-practices-5l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docker-nginx/blob/master/stable/alpine/Dockerfil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xamples.javacodegeeks.com/core-java/selenium-grid-docker-tutorial/" TargetMode="External"/><Relationship Id="rId4" Type="http://schemas.openxmlformats.org/officeDocument/2006/relationships/hyperlink" Target="https://github.com/nuxeo/docker-nuxeo/tree/master/10.1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DevOps/Docker/Docker_Nginx_WebServer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automationguru.com/selenium-grid-setup-using-docker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leniumeasy.com/selenium-tutorials/configure-selenium-grid-using-docker" TargetMode="External"/><Relationship Id="rId5" Type="http://schemas.openxmlformats.org/officeDocument/2006/relationships/hyperlink" Target="https://www.dev2qa.com/setup-selenium-grid-with-docker/" TargetMode="Externa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admin.net/tutorial/docker/docker-compose-example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-premises_softwar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cker_(software)#cite_note-Linux-32" TargetMode="External"/><Relationship Id="rId5" Type="http://schemas.openxmlformats.org/officeDocument/2006/relationships/hyperlink" Target="https://en.wikipedia.org/wiki/Private_cloud" TargetMode="External"/><Relationship Id="rId4" Type="http://schemas.openxmlformats.org/officeDocument/2006/relationships/hyperlink" Target="https://en.wikipedia.org/wiki/Public_clou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89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Run -d</a:t>
            </a:r>
          </a:p>
          <a:p>
            <a:pPr rtl="0"/>
            <a:r>
              <a:rPr lang="en-US" dirty="0"/>
              <a:t>Image tag</a:t>
            </a:r>
          </a:p>
        </p:txBody>
      </p:sp>
    </p:spTree>
    <p:extLst>
      <p:ext uri="{BB962C8B-B14F-4D97-AF65-F5344CB8AC3E}">
        <p14:creationId xmlns:p14="http://schemas.microsoft.com/office/powerpoint/2010/main" val="1674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docker run --rm to remove container after termination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docker run --rm to remove container after 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commit is debatable as a “dirty” practice</a:t>
            </a:r>
          </a:p>
          <a:p>
            <a:r>
              <a:rPr lang="en-US" dirty="0"/>
              <a:t>docker commit $(docker </a:t>
            </a:r>
            <a:r>
              <a:rPr lang="en-US" dirty="0" err="1"/>
              <a:t>ps</a:t>
            </a:r>
            <a:r>
              <a:rPr lang="en-US" dirty="0"/>
              <a:t> | grep </a:t>
            </a:r>
            <a:r>
              <a:rPr lang="en-US" dirty="0" err="1"/>
              <a:t>ngin</a:t>
            </a:r>
            <a:r>
              <a:rPr lang="en-US" dirty="0"/>
              <a:t> |awk '{print $1}') nginxcommitedimage:1</a:t>
            </a:r>
          </a:p>
        </p:txBody>
      </p:sp>
    </p:spTree>
    <p:extLst>
      <p:ext uri="{BB962C8B-B14F-4D97-AF65-F5344CB8AC3E}">
        <p14:creationId xmlns:p14="http://schemas.microsoft.com/office/powerpoint/2010/main" val="143024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RUN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COPY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ADD will create a new layer (which will sit along</a:t>
            </a:r>
            <a:r>
              <a:rPr lang="en-US" sz="1200" baseline="0" dirty="0">
                <a:latin typeface="+mn-lt"/>
                <a:ea typeface="+mn-ea"/>
                <a:cs typeface="+mn-cs"/>
                <a:sym typeface="Calibri"/>
              </a:rPr>
              <a:t> with existing layers)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Provide</a:t>
            </a:r>
            <a:r>
              <a:rPr lang="en-US" baseline="0" dirty="0"/>
              <a:t> </a:t>
            </a:r>
            <a:r>
              <a:rPr lang="en-US" baseline="0" dirty="0" err="1"/>
              <a:t>sh</a:t>
            </a:r>
            <a:r>
              <a:rPr lang="en-US" baseline="0" dirty="0"/>
              <a:t> (or explain vim)</a:t>
            </a: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https://dev.to/azure/improve-your-dockerfile-best-practices-5ll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https://github.com/nginxinc/docker-nginx/blob/master/stable/alpine/Dockerfile</a:t>
            </a:r>
            <a:endParaRPr lang="en-US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https://github.com/nuxeo/docker-nuxeo/tree/master/10.10</a:t>
            </a:r>
            <a:r>
              <a:rPr lang="en-US" dirty="0"/>
              <a:t> #</a:t>
            </a:r>
            <a:r>
              <a:rPr lang="en-US" u="sng" dirty="0">
                <a:hlinkClick r:id="rId4"/>
              </a:rPr>
              <a:t>google </a:t>
            </a:r>
            <a:r>
              <a:rPr lang="en-US" u="sng" dirty="0" err="1">
                <a:hlinkClick r:id="rId4"/>
              </a:rPr>
              <a:t>nuxeo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dockerfile</a:t>
            </a:r>
            <a:endParaRPr lang="en-US" u="sng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37830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Use docker start, docker attach to reuse container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Change script to echo ... &gt;&gt; /log/hello3.log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docker</a:t>
            </a:r>
            <a:r>
              <a:rPr dirty="0"/>
              <a:t> run --</a:t>
            </a:r>
            <a:r>
              <a:rPr dirty="0" err="1"/>
              <a:t>rm</a:t>
            </a:r>
            <a:r>
              <a:rPr dirty="0"/>
              <a:t> to remove container after termination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my-nginx-container-1 | </a:t>
            </a:r>
            <a:r>
              <a:rPr lang="en-US" dirty="0" err="1"/>
              <a:t>grep</a:t>
            </a:r>
            <a:r>
              <a:rPr lang="en-US" dirty="0"/>
              <a:t> -A10 Mounts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</a:t>
            </a:r>
            <a:r>
              <a:rPr lang="en-US" baseline="0" dirty="0" err="1"/>
              <a:t>rm</a:t>
            </a:r>
            <a:r>
              <a:rPr lang="en-US" baseline="0" dirty="0"/>
              <a:t> –f container (restart your laptop/VM crashed) then run it again, the changes will persist.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rm –f container (restart your laptop/VM crashed) then run it again, the changes will persist.</a:t>
            </a:r>
          </a:p>
        </p:txBody>
      </p:sp>
    </p:spTree>
    <p:extLst>
      <p:ext uri="{BB962C8B-B14F-4D97-AF65-F5344CB8AC3E}">
        <p14:creationId xmlns:p14="http://schemas.microsoft.com/office/powerpoint/2010/main" val="3651078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 ,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https://www.bogotobogo.com/DevOps/Docker/Docker_Nginx_WebServer.php</a:t>
            </a: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effectLst/>
                <a:latin typeface="Calibri"/>
                <a:ea typeface="Calibri"/>
                <a:cs typeface="Calibri"/>
                <a:sym typeface="Calibri"/>
              </a:rPr>
              <a:t>-P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 (capital p)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option tells Docker to map those ports to ports on the Docker host that are randomly selected from the range between 49153 and 65535. We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’re </a:t>
            </a:r>
            <a:r>
              <a:rPr lang="en-US" sz="1200" b="0" i="0" dirty="0" err="1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gonna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run a bunch of containers and don’t want port conflicts/specify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ports for each container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91798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http://www.testautomationguru.com/selenium-grid-setup-using-docker/</a:t>
            </a:r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https://examples.javacodegeeks.com/core-java/selenium-grid-docker-tutorial/</a:t>
            </a:r>
            <a:endParaRPr lang="en-US" dirty="0">
              <a:hlinkClick r:id="rId5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https://www.dev2qa.com/setup-selenium-grid-with-docker/</a:t>
            </a:r>
            <a:endParaRPr lang="en-US" dirty="0"/>
          </a:p>
          <a:p>
            <a:r>
              <a:rPr lang="en-US" dirty="0">
                <a:hlinkClick r:id="rId6"/>
              </a:rPr>
              <a:t>https://www.seleniumeasy.com/selenium-tutorials/configure-selenium-grid-using-docker</a:t>
            </a:r>
            <a:endParaRPr lang="en-US" dirty="0"/>
          </a:p>
          <a:p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//variables //Nash: deprecated pre k8s grid, was replaced with dynamic slaves over k8s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network=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jenkins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seleniumHub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'selenium-hub-${BUILD_NUMBER}'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chrome=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'chrome-${BUILD_NUMBER}'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firefox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containertest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conatinertest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pipeline {</a:t>
            </a:r>
            <a:br>
              <a:rPr lang="en-US" dirty="0"/>
            </a:br>
            <a:r>
              <a:rPr lang="en-US" dirty="0"/>
              <a:t>    agent any</a:t>
            </a:r>
            <a:br>
              <a:rPr lang="en-US" dirty="0"/>
            </a:br>
            <a:r>
              <a:rPr lang="en-US" dirty="0"/>
              <a:t>    stages{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'Setting Up Selenium Grid'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create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-p 4444:4444 --name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selenium/hub"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selenium/node-chrome"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'Run Test'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parallel(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"search-module"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'search'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MODULE=search-module.xml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/search:/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'search'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'search/**'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"order-module"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'order'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BROWSER=chrome -e MODULE=order-module.xml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/order:/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'order'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'order/**'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  )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post{</a:t>
            </a:r>
            <a:br>
              <a:rPr lang="en-US" dirty="0"/>
            </a:br>
            <a:r>
              <a:rPr lang="en-US" dirty="0"/>
              <a:t>        always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42643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2452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95555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build </a:t>
            </a:r>
            <a:r>
              <a:rPr lang="en-US" sz="1200" b="1" dirty="0">
                <a:effectLst/>
                <a:latin typeface="Calibri"/>
                <a:ea typeface="Calibri"/>
                <a:cs typeface="Calibri"/>
                <a:sym typeface="Calibri"/>
              </a:rPr>
              <a:t>--target </a:t>
            </a:r>
            <a:r>
              <a:rPr lang="en-US" sz="1200" b="1" dirty="0" err="1">
                <a:effectLst/>
                <a:latin typeface="Calibri"/>
                <a:ea typeface="Calibri"/>
                <a:cs typeface="Calibri"/>
                <a:sym typeface="Calibri"/>
              </a:rPr>
              <a:t>nameOfSomeStage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-t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example-node:latest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//build</a:t>
            </a:r>
            <a:r>
              <a:rPr lang="en-US" sz="1200" baseline="0" dirty="0">
                <a:effectLst/>
                <a:latin typeface="Calibri"/>
                <a:ea typeface="Calibri"/>
                <a:cs typeface="Calibri"/>
                <a:sym typeface="Calibri"/>
              </a:rPr>
              <a:t> one particular stage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 AS builder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RUN echo "He" &gt; ./some_file.txt 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# Production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env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COPY --from=builder /app/some_file.txt ./some_file.txt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CMD ["/bin/bash", "-c", "sleep 12000000"]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EXPOSE 80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8364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8132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3"/>
              </a:rPr>
              <a:t>https://tecadmin.net/tutorial/docker/docker-compose-example/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Docker can package an application and its dependencies in a virtual container that can run on any Linux server. This helps provide flexibility and portability enabling the application to be run in various locations, whether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On-premises software"/>
              </a:rPr>
              <a:t>on-premises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ublic cloud"/>
              </a:rPr>
              <a:t>public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Private cloud"/>
              </a:rPr>
              <a:t>private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/>
              </a:rPr>
              <a:t>[31]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Docker engine installed on host instead of a whole 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pull a check</a:t>
            </a:r>
            <a:r>
              <a:rPr lang="en-US" baseline="0" dirty="0"/>
              <a:t> is made for different layers</a:t>
            </a:r>
          </a:p>
          <a:p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Layers can be reused by images. For example,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shares both layers with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debian:latest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. Pulling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therefore only pulls its metadata, but not its layers, because all layers are already present locally:</a:t>
            </a:r>
            <a:endParaRPr lang="en-US" dirty="0"/>
          </a:p>
          <a:p>
            <a:pPr rtl="0"/>
            <a:r>
              <a:rPr lang="sv-SE" dirty="0"/>
              <a:t>ll /var/lib/docker/overlay/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Multi-Tenancy – with wrapping services (compose, k8s), or each</a:t>
            </a:r>
          </a:p>
        </p:txBody>
      </p:sp>
    </p:spTree>
    <p:extLst>
      <p:ext uri="{BB962C8B-B14F-4D97-AF65-F5344CB8AC3E}">
        <p14:creationId xmlns:p14="http://schemas.microsoft.com/office/powerpoint/2010/main" val="423814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Automatically build a Docker image on Docker-Hub: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Example: playground-</a:t>
            </a:r>
            <a:r>
              <a:rPr dirty="0" err="1"/>
              <a:t>docker</a:t>
            </a:r>
            <a:r>
              <a:rPr dirty="0"/>
              <a:t>-</a:t>
            </a:r>
            <a:r>
              <a:rPr dirty="0" err="1"/>
              <a:t>echoey</a:t>
            </a:r>
            <a:r>
              <a:rPr dirty="0"/>
              <a:t> in </a:t>
            </a:r>
            <a:r>
              <a:rPr dirty="0" err="1"/>
              <a:t>Bitbucket</a:t>
            </a:r>
            <a:r>
              <a:rPr dirty="0"/>
              <a:t>: https://bitbucket.org/inftec/playground-docker-echoey/overview 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Automated Build Repository on Docker Hub: https://registry.hub.docker.com/u/pazoozoo/playground-docker-echoey/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Build took around 5 minutes...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Run on AWS Elastic Beanstalk: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Need to ZIP </a:t>
            </a:r>
            <a:r>
              <a:rPr dirty="0" err="1"/>
              <a:t>Dockerfile</a:t>
            </a:r>
            <a:r>
              <a:rPr dirty="0"/>
              <a:t> and dependencies (ADD files)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Beanstalk environment expects HTTP service on first </a:t>
            </a:r>
            <a:r>
              <a:rPr dirty="0" err="1"/>
              <a:t>EXPOSEd</a:t>
            </a:r>
            <a:r>
              <a:rPr dirty="0"/>
              <a:t> port though → not working with dummy echo service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Immediately exits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r>
              <a:rPr dirty="0"/>
              <a:t> –a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Re-attach: </a:t>
            </a:r>
            <a:r>
              <a:rPr dirty="0" err="1"/>
              <a:t>docker</a:t>
            </a:r>
            <a:r>
              <a:rPr dirty="0"/>
              <a:t> start –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stoic_wozniak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commit –m «message» </a:t>
            </a:r>
            <a:r>
              <a:rPr dirty="0" err="1"/>
              <a:t>containerId</a:t>
            </a:r>
            <a:r>
              <a:rPr dirty="0"/>
              <a:t> </a:t>
            </a:r>
            <a:r>
              <a:rPr dirty="0" err="1"/>
              <a:t>imageName</a:t>
            </a:r>
            <a:r>
              <a:rPr dirty="0"/>
              <a:t>(e.g. </a:t>
            </a:r>
            <a:r>
              <a:rPr dirty="0" err="1"/>
              <a:t>mytest</a:t>
            </a:r>
            <a:r>
              <a:rPr dirty="0"/>
              <a:t>/test1:1.0)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New Image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images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62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 rot="5400000">
            <a:off x="5052216" y="2491582"/>
            <a:ext cx="521176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861217" y="510381"/>
            <a:ext cx="5211765" cy="6019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101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42888" y="277308"/>
            <a:ext cx="8643937" cy="81756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461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2885" y="6434572"/>
            <a:ext cx="231236" cy="214659"/>
          </a:xfrm>
          <a:prstGeom prst="rect">
            <a:avLst/>
          </a:prstGeom>
        </p:spPr>
        <p:txBody>
          <a:bodyPr lIns="45699" tIns="45699" rIns="45699" bIns="45699" anchor="ctr"/>
          <a:lstStyle>
            <a:lvl1pPr algn="l">
              <a:defRPr sz="900">
                <a:solidFill>
                  <a:srgbClr val="79797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שקף שער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446"/>
            <a:ext cx="9152515" cy="68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15"/>
          <p:cNvSpPr/>
          <p:nvPr/>
        </p:nvSpPr>
        <p:spPr>
          <a:xfrm>
            <a:off x="-4258" y="-7566"/>
            <a:ext cx="9152516" cy="3432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33412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6F83-9EF8-4033-831C-8428C6508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340768"/>
            <a:ext cx="80648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1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»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 flip="none" rotWithShape="1"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30351" y="1316736"/>
            <a:ext cx="7772401" cy="13624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2704663"/>
            <a:ext cx="7772401" cy="1509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66"/>
          <p:cNvSpPr/>
          <p:nvPr/>
        </p:nvSpPr>
        <p:spPr>
          <a:xfrm>
            <a:off x="7812360" y="6334986"/>
            <a:ext cx="1331641" cy="523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85800" y="514351"/>
            <a:ext cx="2743200" cy="1162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71"/>
          <p:cNvSpPr txBox="1">
            <a:spLocks noGrp="1"/>
          </p:cNvSpPr>
          <p:nvPr>
            <p:ph type="body" sz="half" idx="13"/>
          </p:nvPr>
        </p:nvSpPr>
        <p:spPr>
          <a:xfrm>
            <a:off x="3867150" y="1143000"/>
            <a:ext cx="511175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75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pic>
        <p:nvPicPr>
          <p:cNvPr id="39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21" y="6248399"/>
            <a:ext cx="9159922" cy="6240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3B6D6-439C-4B4D-8D70-F30DC8D0E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77"/>
          <p:cNvSpPr/>
          <p:nvPr/>
        </p:nvSpPr>
        <p:spPr>
          <a:xfrm rot="11220000" flipH="1">
            <a:off x="3165753" y="1108076"/>
            <a:ext cx="5257802" cy="4114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>
            <a:solidFill>
              <a:srgbClr val="C0C0C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" name="Shape 78"/>
          <p:cNvSpPr/>
          <p:nvPr/>
        </p:nvSpPr>
        <p:spPr>
          <a:xfrm rot="11220000" flipH="1">
            <a:off x="8004133" y="5359767"/>
            <a:ext cx="155449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50" cy="1582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28782"/>
            <a:ext cx="2209800" cy="21793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</a:lvl1pPr>
            <a:lvl2pPr>
              <a:spcBef>
                <a:spcPts val="200"/>
              </a:spcBef>
              <a:buClrTx/>
              <a:buFontTx/>
            </a:lvl2pPr>
            <a:lvl3pPr>
              <a:spcBef>
                <a:spcPts val="200"/>
              </a:spcBef>
              <a:buClrTx/>
              <a:buFontTx/>
            </a:lvl3pPr>
            <a:lvl4pPr>
              <a:spcBef>
                <a:spcPts val="200"/>
              </a:spcBef>
              <a:buClrTx/>
              <a:buFontTx/>
            </a:lvl4pPr>
            <a:lvl5pPr>
              <a:spcBef>
                <a:spcPts val="20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86"/>
          <p:cNvSpPr/>
          <p:nvPr/>
        </p:nvSpPr>
        <p:spPr>
          <a:xfrm rot="10800000" flipH="1">
            <a:off x="4381500" y="6250780"/>
            <a:ext cx="4762500" cy="6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Shape 87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4" y="6341243"/>
            <a:ext cx="393317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77438" y="15238"/>
            <a:ext cx="4389121" cy="822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94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2E480188-E481-4C5E-B4E6-E24C7F027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23850" y="1628775"/>
            <a:ext cx="8496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3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-9526" y="-7144"/>
            <a:ext cx="916305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4381500" y="-7146"/>
            <a:ext cx="4762500" cy="607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" name="Shape 16"/>
          <p:cNvGrpSpPr/>
          <p:nvPr/>
        </p:nvGrpSpPr>
        <p:grpSpPr>
          <a:xfrm>
            <a:off x="-29295" y="-16116"/>
            <a:ext cx="9197181" cy="1058671"/>
            <a:chOff x="-1" y="-1"/>
            <a:chExt cx="9197179" cy="1058669"/>
          </a:xfrm>
        </p:grpSpPr>
        <p:sp>
          <p:nvSpPr>
            <p:cNvPr id="4" name="Shape 17"/>
            <p:cNvSpPr/>
            <p:nvPr/>
          </p:nvSpPr>
          <p:spPr>
            <a:xfrm rot="21435692">
              <a:off x="9616" y="218535"/>
              <a:ext cx="9163054" cy="6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75" cap="flat">
              <a:solidFill>
                <a:srgbClr val="33B7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18"/>
            <p:cNvSpPr/>
            <p:nvPr/>
          </p:nvSpPr>
          <p:spPr>
            <a:xfrm rot="21435692">
              <a:off x="14472" y="291985"/>
              <a:ext cx="9175816" cy="5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Shape 20" descr="Shap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38" y="6372288"/>
            <a:ext cx="1070038" cy="3660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1"/>
          <p:cNvSpPr txBox="1"/>
          <p:nvPr/>
        </p:nvSpPr>
        <p:spPr>
          <a:xfrm>
            <a:off x="1008115" y="6441394"/>
            <a:ext cx="1125485" cy="2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r>
              <a:t>THINK Beyond</a:t>
            </a:r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35478"/>
            <a:ext cx="8229600" cy="438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59884" y="5976119"/>
            <a:ext cx="3933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b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74320" marR="0" indent="-1174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40080" marR="0" indent="-1295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-1606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88719" marR="0" indent="-12826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463038" marR="0" indent="-13588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73736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920238" marR="0" indent="-1117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194560" marR="0" indent="-863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468878" marR="0" indent="-9397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docker-selenium/blob/master/NodeBase/Dockerfi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enkinsci/docker/blob/master/README.m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paz123/Please-Contain-Yourself/tree/master/2-Long_Lived_Containers" TargetMode="External"/><Relationship Id="rId2" Type="http://schemas.openxmlformats.org/officeDocument/2006/relationships/hyperlink" Target="https://github.com/nashpaz123/Please-Contain-Yourself/tree/master/3-Bundle_Your_App_Into_An_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shpaz123/Please-Contain-Yourself/tree/master/6-Docker_Compose_For_Multi-Container_App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nash@matrix.co.i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abriel Ben Harosh Hasson"/>
          <p:cNvSpPr txBox="1">
            <a:spLocks noGrp="1"/>
          </p:cNvSpPr>
          <p:nvPr>
            <p:ph type="title" idx="4294967295"/>
          </p:nvPr>
        </p:nvSpPr>
        <p:spPr>
          <a:xfrm>
            <a:off x="338741" y="5215264"/>
            <a:ext cx="8466078" cy="369629"/>
          </a:xfrm>
          <a:prstGeom prst="rect">
            <a:avLst/>
          </a:prstGeom>
        </p:spPr>
        <p:txBody>
          <a:bodyPr>
            <a:noAutofit/>
          </a:bodyPr>
          <a:lstStyle>
            <a:lvl1pPr defTabSz="1048068">
              <a:tabLst>
                <a:tab pos="304800" algn="l"/>
              </a:tabLst>
              <a:defRPr sz="2200"/>
            </a:lvl1pPr>
          </a:lstStyle>
          <a:p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nash@matrix.co.il</a:t>
            </a:r>
            <a:endParaRPr sz="4000" b="1" dirty="0">
              <a:solidFill>
                <a:srgbClr val="004F6D"/>
              </a:solidFill>
              <a:latin typeface="Liron"/>
              <a:sym typeface="Liron"/>
            </a:endParaRPr>
          </a:p>
        </p:txBody>
      </p:sp>
      <p:grpSp>
        <p:nvGrpSpPr>
          <p:cNvPr id="119" name="Rectangle 2"/>
          <p:cNvGrpSpPr/>
          <p:nvPr/>
        </p:nvGrpSpPr>
        <p:grpSpPr>
          <a:xfrm>
            <a:off x="1708806" y="1646010"/>
            <a:ext cx="5726123" cy="2067181"/>
            <a:chOff x="737" y="-365790"/>
            <a:chExt cx="5726122" cy="2067179"/>
          </a:xfrm>
        </p:grpSpPr>
        <p:sp>
          <p:nvSpPr>
            <p:cNvPr id="117" name="Rectangle"/>
            <p:cNvSpPr/>
            <p:nvPr/>
          </p:nvSpPr>
          <p:spPr>
            <a:xfrm rot="21596067">
              <a:off x="911" y="104874"/>
              <a:ext cx="5725948" cy="1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Docker &amp; Hands-On"/>
            <p:cNvSpPr txBox="1"/>
            <p:nvPr/>
          </p:nvSpPr>
          <p:spPr>
            <a:xfrm rot="21596067">
              <a:off x="737" y="-365790"/>
              <a:ext cx="5725948" cy="2031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200"/>
              </a:pPr>
              <a:endParaRPr dirty="0"/>
            </a:p>
            <a:p>
              <a:pPr algn="ctr">
                <a:defRPr sz="4200"/>
              </a:pPr>
              <a:r>
                <a:rPr dirty="0"/>
                <a:t>Docker </a:t>
              </a:r>
              <a:r>
                <a:rPr lang="en-US" dirty="0"/>
                <a:t>admin </a:t>
              </a:r>
              <a:r>
                <a:rPr dirty="0"/>
                <a:t>&amp; Hands-On</a:t>
              </a:r>
            </a:p>
          </p:txBody>
        </p:sp>
      </p:grp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1" y="816669"/>
            <a:ext cx="1830505" cy="109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6" y="965043"/>
            <a:ext cx="2383454" cy="845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"/>
          <p:cNvSpPr txBox="1">
            <a:spLocks noGrp="1"/>
          </p:cNvSpPr>
          <p:nvPr>
            <p:ph type="title"/>
          </p:nvPr>
        </p:nvSpPr>
        <p:spPr>
          <a:xfrm>
            <a:off x="50799" y="463551"/>
            <a:ext cx="5318375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Use Cases</a:t>
            </a:r>
          </a:p>
        </p:txBody>
      </p:sp>
      <p:sp>
        <p:nvSpPr>
          <p:cNvPr id="140" name="Rectangle 2"/>
          <p:cNvSpPr txBox="1">
            <a:spLocks noGrp="1"/>
          </p:cNvSpPr>
          <p:nvPr>
            <p:ph type="body" idx="1"/>
          </p:nvPr>
        </p:nvSpPr>
        <p:spPr>
          <a:xfrm>
            <a:off x="25400" y="1654775"/>
            <a:ext cx="8788598" cy="4572003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Development Environment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Quick evaluation of software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</a:t>
            </a:r>
            <a:r>
              <a:rPr lang="en-US" dirty="0" err="1"/>
              <a:t>Microservices</a:t>
            </a:r>
            <a:endParaRPr lang="en-US" dirty="0"/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Multi-Tenancy</a:t>
            </a:r>
            <a:endParaRPr dirty="0"/>
          </a:p>
          <a:p>
            <a:pPr marL="274320" indent="-117475"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Unified execution environment (dev → test → prod (local, VM, cloud, …)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29519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Microservices</a:t>
            </a:r>
            <a:r>
              <a:rPr lang="en-US" dirty="0"/>
              <a:t> vs monolith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Environment is packaged with service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Separation of dev environments, teams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Speed (size, layers)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77349"/>
            <a:ext cx="4171950" cy="3667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title"/>
          </p:nvPr>
        </p:nvSpPr>
        <p:spPr>
          <a:xfrm>
            <a:off x="0" y="361951"/>
            <a:ext cx="2743200" cy="1162051"/>
          </a:xfrm>
          <a:prstGeom prst="rect">
            <a:avLst/>
          </a:prstGeom>
        </p:spPr>
        <p:txBody>
          <a:bodyPr/>
          <a:lstStyle>
            <a:lvl1pPr defTabSz="813816">
              <a:defRPr sz="35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Hub</a:t>
            </a:r>
          </a:p>
        </p:txBody>
      </p:sp>
      <p:sp>
        <p:nvSpPr>
          <p:cNvPr id="228" name="Shape 180"/>
          <p:cNvSpPr txBox="1">
            <a:spLocks noGrp="1"/>
          </p:cNvSpPr>
          <p:nvPr>
            <p:ph type="body" idx="1"/>
          </p:nvPr>
        </p:nvSpPr>
        <p:spPr>
          <a:xfrm>
            <a:off x="-25401" y="1377617"/>
            <a:ext cx="8352534" cy="457200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640080">
              <a:spcBef>
                <a:spcPts val="400"/>
              </a:spcBef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defRPr>
            </a:lvl2pPr>
          </a:lstStyle>
          <a:p>
            <a:r>
              <a:rPr dirty="0"/>
              <a:t>Public repository of </a:t>
            </a:r>
            <a:r>
              <a:rPr lang="en-US" dirty="0"/>
              <a:t>many, many </a:t>
            </a:r>
            <a:r>
              <a:rPr dirty="0"/>
              <a:t>Docker images: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https://hub.docker.com/</a:t>
            </a: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68" y="240748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C55B-2CFB-4984-99AD-CB83EA6CAC2E}"/>
              </a:ext>
            </a:extLst>
          </p:cNvPr>
          <p:cNvSpPr txBox="1"/>
          <p:nvPr/>
        </p:nvSpPr>
        <p:spPr>
          <a:xfrm>
            <a:off x="124691" y="2587336"/>
            <a:ext cx="3325091" cy="18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2000" b="1" dirty="0">
                <a:solidFill>
                  <a:srgbClr val="03495C"/>
                </a:solidFill>
                <a:latin typeface="Comic Sans MS"/>
                <a:sym typeface="Comic Sans MS"/>
              </a:rPr>
              <a:t>Google it!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20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sym typeface="Comic Sans MS"/>
              </a:rPr>
              <a:t>though you can always run: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 indent="0">
              <a:spcBef>
                <a:spcPts val="5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b="1" u="none" dirty="0">
                <a:solidFill>
                  <a:srgbClr val="03495C"/>
                </a:solidFill>
                <a:uFillTx/>
                <a:sym typeface="Arial"/>
              </a:rPr>
              <a:t>docker search centos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76200" y="514351"/>
            <a:ext cx="2743200" cy="1162051"/>
          </a:xfrm>
          <a:prstGeom prst="rect">
            <a:avLst/>
          </a:prstGeom>
        </p:spPr>
        <p:txBody>
          <a:bodyPr/>
          <a:lstStyle>
            <a:lvl1pPr defTabSz="832103"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Hello World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40" y="2207558"/>
            <a:ext cx="4878260" cy="4736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93"/>
          <p:cNvSpPr txBox="1">
            <a:spLocks noGrp="1"/>
          </p:cNvSpPr>
          <p:nvPr>
            <p:ph type="body" idx="1"/>
          </p:nvPr>
        </p:nvSpPr>
        <p:spPr>
          <a:xfrm>
            <a:off x="76200" y="1676400"/>
            <a:ext cx="7772400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Simple Command - Ad-Hoc Container: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run alpine echo Hello World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-d alpine sleep 60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</a:t>
            </a:r>
            <a:r>
              <a:rPr lang="en-US" dirty="0"/>
              <a:t>s</a:t>
            </a: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</a:t>
            </a:r>
            <a:r>
              <a:rPr lang="en-US" dirty="0" err="1"/>
              <a:t>ps</a:t>
            </a:r>
            <a:r>
              <a:rPr lang="en-US" dirty="0"/>
              <a:t> 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3"/>
          <p:cNvSpPr txBox="1">
            <a:spLocks noGrp="1"/>
          </p:cNvSpPr>
          <p:nvPr>
            <p:ph type="title"/>
          </p:nvPr>
        </p:nvSpPr>
        <p:spPr>
          <a:xfrm>
            <a:off x="50799" y="514351"/>
            <a:ext cx="614615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Image</a:t>
            </a:r>
          </a:p>
        </p:txBody>
      </p:sp>
      <p:pic>
        <p:nvPicPr>
          <p:cNvPr id="8194" name="Picture 2" descr="Image result for ogres are like on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2782907"/>
            <a:ext cx="5348077" cy="30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Shape 99"/>
          <p:cNvSpPr txBox="1">
            <a:spLocks noGrp="1"/>
          </p:cNvSpPr>
          <p:nvPr>
            <p:ph type="body" idx="1"/>
          </p:nvPr>
        </p:nvSpPr>
        <p:spPr>
          <a:xfrm>
            <a:off x="50800" y="1676400"/>
            <a:ext cx="8046243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Persisted snapshot that can be run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</a:t>
            </a:r>
            <a:r>
              <a:rPr dirty="0"/>
              <a:t>mage</a:t>
            </a:r>
            <a:r>
              <a:rPr lang="en-US" dirty="0"/>
              <a:t>s (or image ls)</a:t>
            </a:r>
            <a:r>
              <a:rPr dirty="0"/>
              <a:t>: List all local images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tag: Tag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pull: Download image from repository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rm: Delete a local image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save: save to file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Runnable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ps</a:t>
            </a:r>
            <a:r>
              <a:rPr lang="en-US" dirty="0"/>
              <a:t> (or container </a:t>
            </a:r>
            <a:r>
              <a:rPr dirty="0"/>
              <a:t>ls</a:t>
            </a:r>
            <a:r>
              <a:rPr lang="en-US" dirty="0"/>
              <a:t>)</a:t>
            </a:r>
            <a:r>
              <a:rPr dirty="0"/>
              <a:t>: List all running containers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l</a:t>
            </a:r>
            <a:r>
              <a:rPr dirty="0"/>
              <a:t>s –a: List all containers (incl. stopped)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top: Display processes of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start: Start a stopped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stop</a:t>
            </a:r>
            <a:r>
              <a:rPr dirty="0"/>
              <a:t>: Stop a running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stats</a:t>
            </a:r>
            <a:r>
              <a:rPr dirty="0"/>
              <a:t>: </a:t>
            </a:r>
            <a:r>
              <a:rPr lang="en-US" dirty="0"/>
              <a:t>host statistics (networking, RAM, CPU)</a:t>
            </a: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 err="1"/>
              <a:t>rm</a:t>
            </a:r>
            <a:r>
              <a:rPr dirty="0"/>
              <a:t>: Delete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commit: Create an image from a container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inspect: full configuration of a container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Execute on a running</a:t>
            </a:r>
            <a:r>
              <a:rPr dirty="0"/>
              <a:t>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(for debug purposes)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</a:t>
            </a: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-it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exec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r>
              <a:rPr lang="en-US" sz="2000" dirty="0">
                <a:sym typeface="Comic Sans MS"/>
              </a:rPr>
              <a:t> -c "ls"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docker logs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logs -f </a:t>
            </a:r>
            <a:r>
              <a:rPr lang="en-US" sz="2000" dirty="0" err="1">
                <a:sym typeface="Comic Sans MS"/>
              </a:rPr>
              <a:t>name_or_id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7030A0"/>
                </a:solidFill>
              </a:rPr>
              <a:t>Tip:</a:t>
            </a:r>
            <a:r>
              <a:rPr lang="en-US" dirty="0"/>
              <a:t> 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id = $(</a:t>
            </a:r>
            <a:r>
              <a:rPr lang="en-US" sz="2000" dirty="0">
                <a:sym typeface="Comic Sans MS"/>
              </a:rPr>
              <a:t>docker </a:t>
            </a:r>
            <a:r>
              <a:rPr lang="en-US" sz="2000" dirty="0" err="1">
                <a:sym typeface="Comic Sans MS"/>
              </a:rPr>
              <a:t>ps</a:t>
            </a:r>
            <a:r>
              <a:rPr lang="en-US" sz="2000" dirty="0">
                <a:sym typeface="Comic Sans MS"/>
              </a:rPr>
              <a:t> | grep </a:t>
            </a:r>
            <a:r>
              <a:rPr lang="en-US" sz="1300" dirty="0" err="1">
                <a:sym typeface="Comic Sans MS"/>
              </a:rPr>
              <a:t>part_of_a_container_name</a:t>
            </a:r>
            <a:r>
              <a:rPr lang="en-US" sz="2000" dirty="0">
                <a:sym typeface="Comic Sans MS"/>
              </a:rPr>
              <a:t> |awk '{print $1}‘)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79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13"/>
          <p:cNvGrpSpPr/>
          <p:nvPr/>
        </p:nvGrpSpPr>
        <p:grpSpPr>
          <a:xfrm>
            <a:off x="5010498" y="4623378"/>
            <a:ext cx="1718271" cy="646288"/>
            <a:chOff x="0" y="-14483"/>
            <a:chExt cx="1718269" cy="646286"/>
          </a:xfrm>
        </p:grpSpPr>
        <p:sp>
          <p:nvSpPr>
            <p:cNvPr id="155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cid4</a:t>
              </a:r>
            </a:p>
          </p:txBody>
        </p:sp>
      </p:grpSp>
      <p:grpSp>
        <p:nvGrpSpPr>
          <p:cNvPr id="160" name="Shape 114"/>
          <p:cNvGrpSpPr/>
          <p:nvPr/>
        </p:nvGrpSpPr>
        <p:grpSpPr>
          <a:xfrm>
            <a:off x="4858098" y="4350815"/>
            <a:ext cx="1718271" cy="646288"/>
            <a:chOff x="0" y="-14484"/>
            <a:chExt cx="1718269" cy="646287"/>
          </a:xfrm>
        </p:grpSpPr>
        <p:sp>
          <p:nvSpPr>
            <p:cNvPr id="158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9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cid3</a:t>
              </a:r>
            </a:p>
          </p:txBody>
        </p:sp>
      </p:grp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50800" y="514351"/>
            <a:ext cx="5731520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Image vs. Container</a:t>
            </a:r>
          </a:p>
        </p:txBody>
      </p:sp>
      <p:sp>
        <p:nvSpPr>
          <p:cNvPr id="162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0800" y="1676400"/>
            <a:ext cx="274320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5" name="Shape 117"/>
          <p:cNvGrpSpPr/>
          <p:nvPr/>
        </p:nvGrpSpPr>
        <p:grpSpPr>
          <a:xfrm>
            <a:off x="460271" y="2233532"/>
            <a:ext cx="1718270" cy="646288"/>
            <a:chOff x="0" y="-14484"/>
            <a:chExt cx="1718269" cy="646287"/>
          </a:xfrm>
        </p:grpSpPr>
        <p:sp>
          <p:nvSpPr>
            <p:cNvPr id="163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Base Image…"/>
            <p:cNvSpPr txBox="1"/>
            <p:nvPr/>
          </p:nvSpPr>
          <p:spPr>
            <a:xfrm>
              <a:off x="0" y="-14484"/>
              <a:ext cx="1718269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>
                  <a:solidFill>
                    <a:schemeClr val="accent1"/>
                  </a:solidFill>
                </a:rPr>
                <a:t>Base Image</a:t>
              </a:r>
            </a:p>
            <a:p>
              <a:pPr algn="ctr">
                <a:defRPr sz="1800" i="1">
                  <a:solidFill>
                    <a:srgbClr val="FFFFFF"/>
                  </a:solidFill>
                </a:defRPr>
              </a:pPr>
              <a:r>
                <a:rPr dirty="0" err="1">
                  <a:solidFill>
                    <a:schemeClr val="accent1"/>
                  </a:solidFill>
                </a:rPr>
                <a:t>ubuntu:latest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8" name="Shape 118"/>
          <p:cNvGrpSpPr/>
          <p:nvPr/>
        </p:nvGrpSpPr>
        <p:grpSpPr>
          <a:xfrm>
            <a:off x="4650432" y="2233531"/>
            <a:ext cx="1718271" cy="646288"/>
            <a:chOff x="0" y="-14483"/>
            <a:chExt cx="1718269" cy="646286"/>
          </a:xfrm>
        </p:grpSpPr>
        <p:sp>
          <p:nvSpPr>
            <p:cNvPr id="166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7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69" name="Shape 119"/>
          <p:cNvSpPr/>
          <p:nvPr/>
        </p:nvSpPr>
        <p:spPr>
          <a:xfrm flipV="1">
            <a:off x="2183104" y="2556676"/>
            <a:ext cx="246256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" name="Shape 120"/>
          <p:cNvSpPr txBox="1"/>
          <p:nvPr/>
        </p:nvSpPr>
        <p:spPr>
          <a:xfrm>
            <a:off x="3118660" y="2296173"/>
            <a:ext cx="518092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grpSp>
        <p:nvGrpSpPr>
          <p:cNvPr id="173" name="Shape 121"/>
          <p:cNvGrpSpPr/>
          <p:nvPr/>
        </p:nvGrpSpPr>
        <p:grpSpPr>
          <a:xfrm>
            <a:off x="4650432" y="3293429"/>
            <a:ext cx="1718271" cy="646288"/>
            <a:chOff x="0" y="-14483"/>
            <a:chExt cx="1718269" cy="646286"/>
          </a:xfrm>
        </p:grpSpPr>
        <p:sp>
          <p:nvSpPr>
            <p:cNvPr id="171" name="Rounded Rectangle"/>
            <p:cNvSpPr/>
            <p:nvPr/>
          </p:nvSpPr>
          <p:spPr>
            <a:xfrm>
              <a:off x="0" y="41123"/>
              <a:ext cx="1718269" cy="53507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2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74" name="Shape 122"/>
          <p:cNvSpPr/>
          <p:nvPr/>
        </p:nvSpPr>
        <p:spPr>
          <a:xfrm>
            <a:off x="5509566" y="2865154"/>
            <a:ext cx="1" cy="4427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Shape 123"/>
          <p:cNvSpPr txBox="1"/>
          <p:nvPr/>
        </p:nvSpPr>
        <p:spPr>
          <a:xfrm>
            <a:off x="5480622" y="2943001"/>
            <a:ext cx="1962396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cmd → new state</a:t>
            </a:r>
          </a:p>
        </p:txBody>
      </p:sp>
      <p:sp>
        <p:nvSpPr>
          <p:cNvPr id="176" name="Shape 124"/>
          <p:cNvSpPr/>
          <p:nvPr/>
        </p:nvSpPr>
        <p:spPr>
          <a:xfrm flipH="1" flipV="1">
            <a:off x="2194931" y="3614774"/>
            <a:ext cx="2455502" cy="18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9" name="Shape 125"/>
          <p:cNvGrpSpPr/>
          <p:nvPr/>
        </p:nvGrpSpPr>
        <p:grpSpPr>
          <a:xfrm>
            <a:off x="476545" y="3291588"/>
            <a:ext cx="1718270" cy="646288"/>
            <a:chOff x="0" y="-14483"/>
            <a:chExt cx="1718269" cy="646286"/>
          </a:xfrm>
        </p:grpSpPr>
        <p:sp>
          <p:nvSpPr>
            <p:cNvPr id="177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" name="New Image…"/>
            <p:cNvSpPr txBox="1"/>
            <p:nvPr/>
          </p:nvSpPr>
          <p:spPr>
            <a:xfrm>
              <a:off x="0" y="-14483"/>
              <a:ext cx="1718269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New Image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iid1</a:t>
              </a:r>
            </a:p>
          </p:txBody>
        </p:sp>
      </p:grpSp>
      <p:sp>
        <p:nvSpPr>
          <p:cNvPr id="180" name="Shape 126"/>
          <p:cNvSpPr txBox="1"/>
          <p:nvPr/>
        </p:nvSpPr>
        <p:spPr>
          <a:xfrm>
            <a:off x="2974665" y="3349037"/>
            <a:ext cx="928458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commit</a:t>
            </a:r>
          </a:p>
        </p:txBody>
      </p:sp>
      <p:sp>
        <p:nvSpPr>
          <p:cNvPr id="181" name="Shape 127"/>
          <p:cNvSpPr/>
          <p:nvPr/>
        </p:nvSpPr>
        <p:spPr>
          <a:xfrm flipH="1" flipV="1">
            <a:off x="1324149" y="2865155"/>
            <a:ext cx="6784" cy="440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Shape 128"/>
          <p:cNvSpPr txBox="1"/>
          <p:nvPr/>
        </p:nvSpPr>
        <p:spPr>
          <a:xfrm>
            <a:off x="1296223" y="2958408"/>
            <a:ext cx="1402951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base image</a:t>
            </a:r>
          </a:p>
        </p:txBody>
      </p:sp>
      <p:grpSp>
        <p:nvGrpSpPr>
          <p:cNvPr id="185" name="Shape 129"/>
          <p:cNvGrpSpPr/>
          <p:nvPr/>
        </p:nvGrpSpPr>
        <p:grpSpPr>
          <a:xfrm>
            <a:off x="4705698" y="4085792"/>
            <a:ext cx="1718271" cy="646288"/>
            <a:chOff x="0" y="-14484"/>
            <a:chExt cx="1718269" cy="646287"/>
          </a:xfrm>
        </p:grpSpPr>
        <p:sp>
          <p:nvSpPr>
            <p:cNvPr id="183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cid2</a:t>
              </a:r>
            </a:p>
          </p:txBody>
        </p:sp>
      </p:grpSp>
      <p:sp>
        <p:nvSpPr>
          <p:cNvPr id="186" name="Shape 130"/>
          <p:cNvSpPr/>
          <p:nvPr/>
        </p:nvSpPr>
        <p:spPr>
          <a:xfrm>
            <a:off x="2199378" y="3776929"/>
            <a:ext cx="2501559" cy="46977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Shape 131"/>
          <p:cNvSpPr txBox="1"/>
          <p:nvPr/>
        </p:nvSpPr>
        <p:spPr>
          <a:xfrm>
            <a:off x="3179847" y="3891731"/>
            <a:ext cx="518092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427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-23019" y="514351"/>
            <a:ext cx="3452019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</a:t>
            </a:r>
          </a:p>
        </p:txBody>
      </p:sp>
      <p:sp>
        <p:nvSpPr>
          <p:cNvPr id="190" name="Shape 139"/>
          <p:cNvSpPr txBox="1">
            <a:spLocks noGrp="1"/>
          </p:cNvSpPr>
          <p:nvPr>
            <p:ph type="body" idx="1"/>
          </p:nvPr>
        </p:nvSpPr>
        <p:spPr>
          <a:xfrm>
            <a:off x="-17117" y="1676400"/>
            <a:ext cx="8802591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images automatically using a build script: «</a:t>
            </a:r>
            <a:r>
              <a:rPr dirty="0" err="1"/>
              <a:t>Dockerfile</a:t>
            </a:r>
            <a:r>
              <a:rPr dirty="0"/>
              <a:t>»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Can be versioned in a version control system like </a:t>
            </a:r>
            <a:r>
              <a:rPr dirty="0" err="1"/>
              <a:t>Git</a:t>
            </a:r>
            <a:r>
              <a:rPr dirty="0"/>
              <a:t>, along with all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09ED6F-887C-409D-976A-E3149E765C3D}"/>
              </a:ext>
            </a:extLst>
          </p:cNvPr>
          <p:cNvSpPr txBox="1">
            <a:spLocks/>
          </p:cNvSpPr>
          <p:nvPr/>
        </p:nvSpPr>
        <p:spPr>
          <a:xfrm>
            <a:off x="-122662" y="723486"/>
            <a:ext cx="926666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was developed by </a:t>
            </a: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Docker Inc.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relies heavily on the docker community,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Redhat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2013, MS in 2014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Uses the resource isolation features of the Linux kernel</a:t>
            </a:r>
            <a:endParaRPr lang="en-US" sz="24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We’re talking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here, not windows (Docker desktop…)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Windows vs. Linux: Which Server is Better for You? | Catalyst ...">
            <a:extLst>
              <a:ext uri="{FF2B5EF4-FFF2-40B4-BE49-F238E27FC236}">
                <a16:creationId xmlns:a16="http://schemas.microsoft.com/office/drawing/2014/main" id="{6850D40F-C479-455D-AB81-88CF0DD0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355170"/>
            <a:ext cx="4003288" cy="25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561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6091239" cy="11620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 Example</a:t>
            </a:r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099" y="1399532"/>
            <a:ext cx="8648701" cy="50795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Docker-Ex1</a:t>
            </a: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cd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message.sh</a:t>
            </a:r>
            <a:r>
              <a:rPr dirty="0"/>
              <a:t> in the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#!/bin/sh</a:t>
            </a:r>
            <a:endParaRPr lang="en-US"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echo This is from my </a:t>
            </a:r>
            <a:r>
              <a:rPr dirty="0" err="1">
                <a:solidFill>
                  <a:srgbClr val="00B050"/>
                </a:solidFill>
              </a:rPr>
              <a:t>dockerfile</a:t>
            </a:r>
            <a:endParaRPr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dirty="0" err="1">
                <a:solidFill>
                  <a:srgbClr val="0070C0"/>
                </a:solidFill>
              </a:rPr>
              <a:t>Dockerfile</a:t>
            </a:r>
            <a:r>
              <a:rPr dirty="0"/>
              <a:t> under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FROM alpine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COPY message.sh /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CMD ["</a:t>
            </a:r>
            <a:r>
              <a:rPr dirty="0" err="1">
                <a:solidFill>
                  <a:srgbClr val="00B050"/>
                </a:solidFill>
              </a:rPr>
              <a:t>sh</a:t>
            </a:r>
            <a:r>
              <a:rPr dirty="0">
                <a:solidFill>
                  <a:srgbClr val="00B050"/>
                </a:solidFill>
              </a:rPr>
              <a:t>", "message.sh"]</a:t>
            </a:r>
            <a:endParaRPr lang="en-US"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cd .. </a:t>
            </a:r>
            <a:r>
              <a:rPr lang="en-US" sz="1200" b="1" dirty="0">
                <a:solidFill>
                  <a:srgbClr val="0070C0"/>
                </a:solidFill>
                <a:latin typeface="Comic Sans MS"/>
              </a:rPr>
              <a:t>#to go back to the root folder</a:t>
            </a:r>
            <a:endParaRPr sz="1200" b="1" dirty="0">
              <a:solidFill>
                <a:srgbClr val="0070C0"/>
              </a:solidFill>
              <a:latin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alpine:MyFirstImage</a:t>
            </a:r>
            <a:r>
              <a:rPr dirty="0"/>
              <a:t>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#Note that you must always state the directory in which your </a:t>
            </a:r>
            <a:r>
              <a:rPr lang="en-US" sz="1200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exists, . (dot) for the current directory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</a:t>
            </a:r>
            <a:r>
              <a:rPr lang="en-US" dirty="0" err="1"/>
              <a:t>alpine:MyFirstImage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7987482" cy="11620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 err="1"/>
              <a:t>Dockerfile</a:t>
            </a:r>
            <a:r>
              <a:rPr dirty="0"/>
              <a:t> </a:t>
            </a:r>
            <a:r>
              <a:rPr lang="en-US" dirty="0"/>
              <a:t>Selenium</a:t>
            </a:r>
            <a:br>
              <a:rPr lang="en-US" dirty="0"/>
            </a:b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https://github.com/SeleniumHQ/docker-selenium/blob/master/NodeBase/Dockerfile</a:t>
            </a:r>
            <a:endParaRPr sz="1000" dirty="0"/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100" y="1484595"/>
            <a:ext cx="7772400" cy="4572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FROM selenium/base:3.141.59-palladium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LABEL authors=</a:t>
            </a:r>
            <a:r>
              <a:rPr lang="en-US" sz="1000" dirty="0" err="1"/>
              <a:t>SeleniumHQ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root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update -</a:t>
            </a:r>
            <a:r>
              <a:rPr lang="en-US" sz="1000" dirty="0" err="1"/>
              <a:t>qqy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xvfb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/</a:t>
            </a:r>
            <a:r>
              <a:rPr lang="en-US" sz="1000" dirty="0" err="1"/>
              <a:t>var</a:t>
            </a:r>
            <a:r>
              <a:rPr lang="en-US" sz="1000" dirty="0"/>
              <a:t>/cache/apt/*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Locale and encoding settings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LANG_WHICH </a:t>
            </a:r>
            <a:r>
              <a:rPr lang="en-US" sz="1000" dirty="0" err="1"/>
              <a:t>en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LANG_WHERE US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ENCODING UTF-8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LANGUAGE ${LANG_WHICH}_${LANG_WHERE}.${ENCODING}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 ${LANGUAGE}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 </a:t>
            </a:r>
            <a:r>
              <a:rPr lang="en-US" sz="1000" dirty="0" err="1"/>
              <a:t>MB</a:t>
            </a:r>
            <a:r>
              <a:rPr lang="en-US" sz="1000" dirty="0"/>
              <a:t>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language-pack-</a:t>
            </a:r>
            <a:r>
              <a:rPr lang="en-US" sz="1000" dirty="0" err="1"/>
              <a:t>en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tzdata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locale-gen ${LANGUAGE}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dpkg</a:t>
            </a:r>
            <a:r>
              <a:rPr lang="en-US" sz="1000" dirty="0"/>
              <a:t>-reconfigure --frontend </a:t>
            </a:r>
            <a:r>
              <a:rPr lang="en-US" sz="1000" dirty="0" err="1"/>
              <a:t>noninteractive</a:t>
            </a:r>
            <a:r>
              <a:rPr lang="en-US" sz="1000" dirty="0"/>
              <a:t>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</a:t>
            </a:r>
            <a:r>
              <a:rPr lang="en-US" sz="1000" dirty="0" err="1"/>
              <a:t>autoremove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 libraries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libfontconfig</a:t>
            </a:r>
            <a:r>
              <a:rPr lang="en-US" sz="1000" dirty="0"/>
              <a:t>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libfreetype6 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xfonts-cyrillic</a:t>
            </a:r>
            <a:r>
              <a:rPr lang="en-US" sz="1000" dirty="0"/>
              <a:t>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</a:t>
            </a:r>
            <a:r>
              <a:rPr lang="en-US" sz="1000" dirty="0"/>
              <a:t>-scalable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fonts-liberation         ~3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ipafont</a:t>
            </a:r>
            <a:r>
              <a:rPr lang="en-US" sz="1000" dirty="0"/>
              <a:t>-gothic     ~13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        ~17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     ~300 KB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  ~5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 Ubuntu Font Family, sans-serif typeface hinted for clarity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Removed packages: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xfonts-100dpi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xfonts-75dpi 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Regarding fonts-liberation see: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https://github.com/SeleniumHQ/docker-selenium/issues/383#issuecomment-278367069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libfontconfig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libfreetype6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xfonts-cyrillic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</a:t>
            </a:r>
            <a:r>
              <a:rPr lang="en-US" sz="1000" dirty="0"/>
              <a:t>-scalable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fonts-liberation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ipafont</a:t>
            </a:r>
            <a:r>
              <a:rPr lang="en-US" sz="1000" dirty="0"/>
              <a:t>-gothic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Run the following commands as non-privileged user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</a:t>
            </a:r>
            <a:r>
              <a:rPr lang="en-US" sz="1000" dirty="0" err="1"/>
              <a:t>seluser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Scripts to run Selenium Node and XVFB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start-selenium-node.sh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start-xvfb.sh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/opt/bin/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Supervisor configuration file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</a:t>
            </a:r>
            <a:r>
              <a:rPr lang="en-US" sz="1000" dirty="0" err="1"/>
              <a:t>selenium.conf</a:t>
            </a:r>
            <a:r>
              <a:rPr lang="en-US" sz="1000" dirty="0"/>
              <a:t> /</a:t>
            </a:r>
            <a:r>
              <a:rPr lang="en-US" sz="1000" dirty="0" err="1"/>
              <a:t>etc</a:t>
            </a:r>
            <a:r>
              <a:rPr lang="en-US" sz="1000" dirty="0"/>
              <a:t>/supervisor/</a:t>
            </a:r>
            <a:r>
              <a:rPr lang="en-US" sz="1000" dirty="0" err="1"/>
              <a:t>conf.d</a:t>
            </a:r>
            <a:r>
              <a:rPr lang="en-US" sz="1000" dirty="0"/>
              <a:t>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Some configuration options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SCREEN_WIDTH 1360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SCREEN_HEIGHT 1020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SCREEN_DEPTH 24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DISPLAY :99.0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START_XVFB true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Selenium Configuration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maxInstances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NODE_MAX_INSTANCES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maxSession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NODE_MAX_SESSION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address, maps to "host"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NODE_HOST 0.0.0.0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"port"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NODE_PORT 5555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registerCycle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NODE_REGISTER_CYCLE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nodePolling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NODE_POLLING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unregisterIfStillDownAfter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NODE_UNREGISTER_IF_STILL_DOWN_AFTER 60000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downPollingLimit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NODE_DOWN_POLLING_LIMIT 2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string, maps to "</a:t>
            </a:r>
            <a:r>
              <a:rPr lang="en-US" sz="1000" dirty="0" err="1"/>
              <a:t>applicationName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NODE_APPLICATION_NAME ""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Debug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GRID_DEBUG false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Following line fixes https://github.com/SeleniumHQ/docker-selenium/issues/87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DBUS_SESSION_BUS_ADDRESS=/dev/null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Creating base directory for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mkdir</a:t>
            </a:r>
            <a:r>
              <a:rPr lang="en-US" sz="1000" dirty="0"/>
              <a:t> -p /</a:t>
            </a:r>
            <a:r>
              <a:rPr lang="en-US" sz="1000" dirty="0" err="1"/>
              <a:t>tmp</a:t>
            </a:r>
            <a:r>
              <a:rPr lang="en-US" sz="1000" dirty="0"/>
              <a:t>/.X11-unix &amp;&amp;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chmod</a:t>
            </a:r>
            <a:r>
              <a:rPr lang="en-US" sz="1000" dirty="0"/>
              <a:t> 1777 /</a:t>
            </a:r>
            <a:r>
              <a:rPr lang="en-US" sz="1000" dirty="0" err="1"/>
              <a:t>tmp</a:t>
            </a:r>
            <a:r>
              <a:rPr lang="en-US" sz="1000" dirty="0"/>
              <a:t>/.X11-uni</a:t>
            </a:r>
            <a:endParaRPr sz="1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9124" y="1271415"/>
            <a:ext cx="3433655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93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199FB-7CD1-47DA-959D-8FDB31999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B5E652-2225-406A-BDC9-3120520B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308520"/>
            <a:ext cx="7280518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Use cache – changeable layers at the end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RUN several commands with &amp;&amp; as one layer if expecting changes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Dockerignore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Entrypoints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as .</a:t>
            </a: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sh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script rather than a command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3495C"/>
              </a:solidFill>
              <a:effectLst/>
              <a:latin typeface="Comic Sans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4C1DD9-C139-44D2-875A-295952C3F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" y="-29869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B0E117-627B-4088-A753-2D7ADE0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60" y="1685911"/>
            <a:ext cx="1350050" cy="41319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classpath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**/.env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**/.git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gitignore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**/.project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**/.settings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toolstarget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**/.vs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vscode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proj.user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dbmdl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jfm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azds.yaml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**/bin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**/charts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**/docker-compose*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Dockerfile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node_modules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**/npm-debug.log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**/obj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secrets.dev.yaml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LICENSE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README.md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174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0" y="394519"/>
            <a:ext cx="7191758" cy="1162051"/>
          </a:xfrm>
          <a:prstGeom prst="rect">
            <a:avLst/>
          </a:prstGeom>
        </p:spPr>
        <p:txBody>
          <a:bodyPr>
            <a:no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altLang="en-US" sz="2800" dirty="0"/>
              <a:t>CMD and ENTRYPOINT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dium-content-sans-serif-font"/>
              </a:rPr>
            </a:br>
            <a:br>
              <a:rPr lang="en-US" sz="2800" dirty="0"/>
            </a:b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10BE97-A3BB-43A7-862E-A2EA657B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070754"/>
            <a:ext cx="9287799" cy="1733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</a:t>
            </a:r>
            <a:r>
              <a:rPr lang="he-IL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command to run if no arguments replace it,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 = image behaves like a binary. (docker run or exec start a service)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the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declares both ENTRYPOINT and CMD and no arguments 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are passed to docker run, then the argument(s) to CMD are passed to the</a:t>
            </a:r>
            <a:b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</a:b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declared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771917-36F4-4723-B6A3-71109CC6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86" y="2562735"/>
            <a:ext cx="4376057" cy="157729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ubuntu:trusty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ENTRYPOINT ["/bin/ping","-c","3"]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CMD ["localhost"]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B5AF455-F6DC-48A6-A206-D93B0BAA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4032632"/>
            <a:ext cx="3482268" cy="265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build -t ping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 docker.io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966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83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38100" y="514351"/>
            <a:ext cx="2743200" cy="116205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8426">
              <a:defRPr sz="344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lang="en-US" dirty="0"/>
              <a:t>More options</a:t>
            </a:r>
            <a:endParaRPr dirty="0"/>
          </a:p>
        </p:txBody>
      </p:sp>
      <p:sp>
        <p:nvSpPr>
          <p:cNvPr id="218" name="Shape 164"/>
          <p:cNvSpPr txBox="1">
            <a:spLocks noGrp="1"/>
          </p:cNvSpPr>
          <p:nvPr>
            <p:ph type="body" idx="1"/>
          </p:nvPr>
        </p:nvSpPr>
        <p:spPr>
          <a:xfrm>
            <a:off x="38100" y="1676400"/>
            <a:ext cx="7356424" cy="457200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825137"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</a:lstStyle>
          <a:p>
            <a:r>
              <a:rPr dirty="0"/>
              <a:t>docker </a:t>
            </a:r>
            <a:r>
              <a:rPr lang="en-US" dirty="0"/>
              <a:t>container </a:t>
            </a:r>
            <a:r>
              <a:rPr dirty="0"/>
              <a:t>run </a:t>
            </a:r>
            <a:r>
              <a:rPr lang="en-US" dirty="0"/>
              <a:t>-</a:t>
            </a:r>
            <a:r>
              <a:rPr dirty="0"/>
              <a:t>t </a:t>
            </a:r>
            <a:r>
              <a:rPr lang="en-US" dirty="0"/>
              <a:t>-</a:t>
            </a:r>
            <a:r>
              <a:rPr dirty="0"/>
              <a:t>p 8080:80 </a:t>
            </a:r>
            <a:r>
              <a:rPr dirty="0" err="1"/>
              <a:t>ubuntu</a:t>
            </a:r>
            <a:r>
              <a:rPr dirty="0"/>
              <a:t> </a:t>
            </a:r>
            <a:endParaRPr lang="en-US" dirty="0"/>
          </a:p>
          <a:p>
            <a:pPr lvl="1" indent="0"/>
            <a:r>
              <a:rPr lang="fr-FR" dirty="0"/>
              <a:t>        </a:t>
            </a:r>
            <a:r>
              <a:rPr lang="fr-FR" dirty="0" err="1"/>
              <a:t>Map</a:t>
            </a:r>
            <a:r>
              <a:rPr lang="fr-FR" dirty="0"/>
              <a:t> container port 80 to host port 8080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-t -e ENV_VAR_A=value1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r>
              <a:rPr lang="en-US" dirty="0"/>
              <a:t>        Add environment variable to the container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-d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/>
              <a:t>        Detached mode</a:t>
            </a:r>
          </a:p>
          <a:p>
            <a:endParaRPr lang="en-US" dirty="0"/>
          </a:p>
          <a:p>
            <a:endParaRPr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/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Mount Volumes</a:t>
            </a:r>
          </a:p>
        </p:txBody>
      </p:sp>
      <p:sp>
        <p:nvSpPr>
          <p:cNvPr id="198" name="Shape 156"/>
          <p:cNvSpPr txBox="1">
            <a:spLocks noGrp="1"/>
          </p:cNvSpPr>
          <p:nvPr>
            <p:ph type="body" idx="1"/>
          </p:nvPr>
        </p:nvSpPr>
        <p:spPr>
          <a:xfrm>
            <a:off x="-1" y="1615439"/>
            <a:ext cx="8077053" cy="4572001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Volume</a:t>
            </a:r>
            <a:r>
              <a:rPr lang="en-US" dirty="0"/>
              <a:t>s</a:t>
            </a:r>
            <a:r>
              <a:rPr dirty="0"/>
              <a:t> help sav</a:t>
            </a:r>
            <a:r>
              <a:rPr lang="en-US" dirty="0"/>
              <a:t>e</a:t>
            </a:r>
            <a:r>
              <a:rPr dirty="0"/>
              <a:t> data outside the container so the data won’t get lost when the container </a:t>
            </a:r>
            <a:r>
              <a:rPr lang="en-US" dirty="0"/>
              <a:t>stops running</a:t>
            </a:r>
            <a:r>
              <a:rPr dirty="0"/>
              <a:t>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run</a:t>
            </a:r>
            <a:r>
              <a:rPr lang="en-US" dirty="0"/>
              <a:t> –</a:t>
            </a:r>
            <a:r>
              <a:rPr dirty="0" err="1"/>
              <a:t>ti</a:t>
            </a:r>
            <a:r>
              <a:rPr lang="en-US" dirty="0"/>
              <a:t> -</a:t>
            </a:r>
            <a:r>
              <a:rPr dirty="0"/>
              <a:t>v </a:t>
            </a:r>
            <a:r>
              <a:rPr dirty="0" err="1"/>
              <a:t>vol_name</a:t>
            </a:r>
            <a:r>
              <a:rPr dirty="0"/>
              <a:t>:/&lt;path inside container&gt; alpine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/>
          <a:p>
            <a: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Terminology - Volume</a:t>
            </a:r>
          </a:p>
        </p:txBody>
      </p:sp>
      <p:sp>
        <p:nvSpPr>
          <p:cNvPr id="203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     </a:t>
            </a:r>
            <a:r>
              <a:rPr dirty="0" err="1"/>
              <a:t>Create</a:t>
            </a:r>
            <a:r>
              <a:rPr dirty="0"/>
              <a:t> a volume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inspect     Display detailed information on one or more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          List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prune       Remove all unused local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rm</a:t>
            </a:r>
            <a:r>
              <a:rPr dirty="0"/>
              <a:t>          Remove one or more volumes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No </a:t>
            </a:r>
            <a:r>
              <a:rPr dirty="0"/>
              <a:t>Mount</a:t>
            </a:r>
            <a:r>
              <a:rPr lang="en-US" dirty="0"/>
              <a:t>ed</a:t>
            </a:r>
            <a:r>
              <a:rPr dirty="0"/>
              <a:t> Volumes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dirty="0"/>
          </a:p>
        </p:txBody>
      </p:sp>
      <p:sp>
        <p:nvSpPr>
          <p:cNvPr id="208" name="Shape 156"/>
          <p:cNvSpPr txBox="1">
            <a:spLocks noGrp="1"/>
          </p:cNvSpPr>
          <p:nvPr>
            <p:ph type="body" idx="1"/>
          </p:nvPr>
        </p:nvSpPr>
        <p:spPr>
          <a:xfrm>
            <a:off x="100360" y="1528017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d</a:t>
            </a:r>
            <a:r>
              <a:rPr dirty="0" err="1"/>
              <a:t>ocker</a:t>
            </a:r>
            <a:r>
              <a:rPr dirty="0"/>
              <a:t> container </a:t>
            </a:r>
            <a:r>
              <a:rPr dirty="0" err="1"/>
              <a:t>rm</a:t>
            </a:r>
            <a:r>
              <a:rPr dirty="0"/>
              <a:t>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</a:t>
            </a:r>
            <a:r>
              <a:rPr dirty="0"/>
              <a:t>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6373368" cy="1162051"/>
          </a:xfrm>
          <a:prstGeom prst="rect">
            <a:avLst/>
          </a:prstGeom>
        </p:spPr>
        <p:txBody>
          <a:bodyPr/>
          <a:lstStyle/>
          <a:p>
            <a: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Mount Volumes  - </a:t>
            </a:r>
            <a:r>
              <a:rPr dirty="0" err="1"/>
              <a:t>Cont</a:t>
            </a:r>
            <a:r>
              <a:rPr dirty="0"/>
              <a:t>’</a:t>
            </a:r>
          </a:p>
        </p:txBody>
      </p:sp>
      <p:sp>
        <p:nvSpPr>
          <p:cNvPr id="213" name="Shape 156"/>
          <p:cNvSpPr txBox="1">
            <a:spLocks noGrp="1"/>
          </p:cNvSpPr>
          <p:nvPr>
            <p:ph type="body" idx="1"/>
          </p:nvPr>
        </p:nvSpPr>
        <p:spPr>
          <a:xfrm>
            <a:off x="-1" y="1359408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v </a:t>
            </a:r>
            <a:r>
              <a:rPr dirty="0" err="1"/>
              <a:t>myVol</a:t>
            </a:r>
            <a:r>
              <a:rPr dirty="0"/>
              <a:t>:/home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</a:t>
            </a:r>
            <a:r>
              <a:rPr dirty="0"/>
              <a:t>xit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----------------------------------------------------------</a:t>
            </a: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 rm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-93600" y="388950"/>
            <a:ext cx="788893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Terminology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Why Docker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Microservices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Examples + hands on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Volumes and ports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 cases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Extra - Network, multi stage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Docker Compose intro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1" y="82351"/>
            <a:ext cx="6180515" cy="116205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4F6D"/>
                </a:solidFill>
                <a:uFillTx/>
                <a:latin typeface="Liron"/>
                <a:ea typeface="Liron"/>
                <a:cs typeface="Liron"/>
                <a:sym typeface="Liron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On our list are: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5" y="1175250"/>
            <a:ext cx="4705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96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38100" y="277761"/>
            <a:ext cx="2743200" cy="1162051"/>
          </a:xfrm>
          <a:prstGeom prst="rect">
            <a:avLst/>
          </a:prstGeom>
        </p:spPr>
        <p:txBody>
          <a:bodyPr/>
          <a:lstStyle>
            <a:lvl1pPr defTabSz="660654">
              <a:defRPr sz="34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Publish Port</a:t>
            </a:r>
          </a:p>
        </p:txBody>
      </p:sp>
      <p:sp>
        <p:nvSpPr>
          <p:cNvPr id="223" name="Shape 164"/>
          <p:cNvSpPr txBox="1">
            <a:spLocks noGrp="1"/>
          </p:cNvSpPr>
          <p:nvPr>
            <p:ph type="body" idx="1"/>
          </p:nvPr>
        </p:nvSpPr>
        <p:spPr>
          <a:xfrm>
            <a:off x="92365" y="1265274"/>
            <a:ext cx="8898636" cy="53481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named </a:t>
            </a:r>
            <a:r>
              <a:rPr dirty="0">
                <a:solidFill>
                  <a:srgbClr val="00B0F0"/>
                </a:solidFill>
              </a:rPr>
              <a:t>Dockerfile-Ex2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 err="1">
                <a:solidFill>
                  <a:srgbClr val="00B0F0"/>
                </a:solidFill>
              </a:rPr>
              <a:t>Dockerfile</a:t>
            </a:r>
            <a:r>
              <a:rPr dirty="0"/>
              <a:t> file under Dockerfile-Ex2 :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FROM </a:t>
            </a:r>
            <a:r>
              <a:rPr dirty="0" err="1"/>
              <a:t>busybox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COPY index.html /www/index.html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EXPOSE 8000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CMD trap "exit 0;" TERM INT; </a:t>
            </a:r>
            <a:r>
              <a:rPr dirty="0" err="1"/>
              <a:t>httpd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p 8000 </a:t>
            </a:r>
            <a:r>
              <a:rPr lang="en-US" dirty="0"/>
              <a:t>-</a:t>
            </a:r>
            <a:r>
              <a:rPr dirty="0"/>
              <a:t>h /www </a:t>
            </a:r>
            <a:r>
              <a:rPr lang="en-US" dirty="0"/>
              <a:t>-</a:t>
            </a:r>
            <a:r>
              <a:rPr dirty="0"/>
              <a:t>f &amp; wait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>
                <a:solidFill>
                  <a:srgbClr val="00B0F0"/>
                </a:solidFill>
              </a:rPr>
              <a:t>index.html</a:t>
            </a:r>
            <a:r>
              <a:rPr dirty="0"/>
              <a:t> file under </a:t>
            </a:r>
            <a:r>
              <a:rPr lang="en-US" dirty="0"/>
              <a:t>the folder </a:t>
            </a:r>
            <a:r>
              <a:rPr dirty="0"/>
              <a:t>Dockerfile-Ex2</a:t>
            </a:r>
            <a:r>
              <a:rPr lang="en-US" dirty="0"/>
              <a:t> –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vim Dockerfile-Ex2/</a:t>
            </a:r>
            <a:r>
              <a:rPr lang="en-US" dirty="0">
                <a:solidFill>
                  <a:srgbClr val="00B0F0"/>
                </a:solidFill>
              </a:rPr>
              <a:t>index.html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	</a:t>
            </a:r>
            <a:r>
              <a:rPr sz="1200" dirty="0"/>
              <a:t>&lt;</a:t>
            </a:r>
            <a:r>
              <a:rPr sz="1200" dirty="0" err="1"/>
              <a:t>xmp</a:t>
            </a:r>
            <a:r>
              <a:rPr sz="1200" dirty="0"/>
              <a:t>&gt;</a:t>
            </a:r>
            <a:r>
              <a:rPr lang="en-US" sz="1200" dirty="0"/>
              <a:t>H</a:t>
            </a:r>
            <a:r>
              <a:rPr sz="1200" dirty="0"/>
              <a:t>ello World</a:t>
            </a:r>
            <a:r>
              <a:rPr lang="en-US" sz="1200" dirty="0"/>
              <a:t>&lt;</a:t>
            </a:r>
            <a:r>
              <a:rPr sz="1200" dirty="0"/>
              <a:t>/</a:t>
            </a:r>
            <a:r>
              <a:rPr sz="1200" dirty="0" err="1"/>
              <a:t>xmp</a:t>
            </a:r>
            <a:r>
              <a:rPr sz="1200" dirty="0"/>
              <a:t>&gt;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busybox:HelloWorld</a:t>
            </a:r>
            <a:r>
              <a:rPr dirty="0"/>
              <a:t> Dockerfile-Ex2</a:t>
            </a: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container run </a:t>
            </a:r>
            <a:r>
              <a:rPr lang="en-US" dirty="0"/>
              <a:t>-</a:t>
            </a:r>
            <a:r>
              <a:rPr dirty="0"/>
              <a:t>d </a:t>
            </a:r>
            <a:r>
              <a:rPr lang="en-US" dirty="0"/>
              <a:t>--</a:t>
            </a:r>
            <a:r>
              <a:rPr dirty="0"/>
              <a:t>name web-test </a:t>
            </a:r>
            <a:r>
              <a:rPr lang="en-US" dirty="0"/>
              <a:t>-</a:t>
            </a:r>
            <a:r>
              <a:rPr dirty="0"/>
              <a:t>p 80:8000 </a:t>
            </a:r>
            <a:r>
              <a:rPr dirty="0" err="1"/>
              <a:t>busybox:HelloWorld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Running </a:t>
            </a:r>
            <a:r>
              <a:rPr lang="en-US" dirty="0"/>
              <a:t>Jenkins</a:t>
            </a:r>
            <a:r>
              <a:rPr dirty="0"/>
              <a:t> on a container</a:t>
            </a:r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Google “</a:t>
            </a:r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”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docker hub, </a:t>
            </a:r>
            <a:r>
              <a:rPr lang="en-US" sz="1820" b="1" dirty="0">
                <a:sym typeface="Comic Sans MS"/>
                <a:hlinkClick r:id="rId3"/>
              </a:rPr>
              <a:t>https://hub.docker.com/_/jenkins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Oh! </a:t>
            </a:r>
            <a:r>
              <a:rPr lang="en-US" b="1" i="0" dirty="0">
                <a:solidFill>
                  <a:srgbClr val="244357"/>
                </a:solidFill>
                <a:effectLst/>
                <a:latin typeface="Open Sans"/>
              </a:rPr>
              <a:t>DEPRECATION NOTICE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sym typeface="Comic Sans MS"/>
              </a:rPr>
              <a:t>Go to the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jenkins:lts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link 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sym typeface="Wingdings" panose="05000000000000000000" pitchFamily="2" charset="2"/>
              </a:rPr>
              <a:t> documentation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dirty="0">
                <a:hlinkClick r:id="rId4"/>
              </a:rPr>
              <a:t>https://github.com/jenkinsci/docker/blob/master/README.md</a:t>
            </a:r>
            <a:endParaRPr lang="en-US" sz="182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Run:</a:t>
            </a:r>
          </a:p>
          <a:p>
            <a:pPr lvl="0"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run -v </a:t>
            </a:r>
            <a:r>
              <a:rPr lang="en-US" altLang="en-US" sz="135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var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</a:t>
            </a:r>
            <a:r>
              <a:rPr lang="en-US" altLang="en-US" sz="13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8080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:8080 -p 50000:50000 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jenkins:lts</a:t>
            </a:r>
            <a:r>
              <a:rPr lang="en-US" altLang="en-US" sz="1350" dirty="0">
                <a:solidFill>
                  <a:srgbClr val="24292E"/>
                </a:solidFill>
                <a:latin typeface="SFMono-Regular"/>
              </a:rPr>
              <a:t> </a:t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In the console you’ll see the “initial password”</a:t>
            </a:r>
            <a:endParaRPr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Wait for it…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http://&lt;your machine’s </a:t>
            </a:r>
            <a:r>
              <a:rPr lang="en-US" dirty="0" err="1"/>
              <a:t>ip</a:t>
            </a:r>
            <a:r>
              <a:rPr lang="en-US" dirty="0"/>
              <a:t>&gt;:8080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DB, loads of data</a:t>
            </a: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530352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mkdir</a:t>
            </a:r>
            <a:r>
              <a:rPr lang="en-US" dirty="0"/>
              <a:t> -p /storage/docker/</a:t>
            </a:r>
            <a:r>
              <a:rPr lang="en-US" dirty="0" err="1"/>
              <a:t>mysql</a:t>
            </a:r>
            <a:r>
              <a:rPr lang="en-US" dirty="0"/>
              <a:t>-data</a:t>
            </a:r>
            <a:br>
              <a:rPr lang="en-US" dirty="0"/>
            </a:br>
            <a:endParaRPr lang="en-US" dirty="0"/>
          </a:p>
          <a:p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 --detach  --name=mysql_server_1  --env="MYSQL_ROOT_PASSWORD=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"  --publish 6603:3306  --volume=/storage/docker/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-data:/var/lib/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br>
              <a:rPr lang="en-US" altLang="en-US" sz="2000" dirty="0">
                <a:solidFill>
                  <a:schemeClr val="tx1"/>
                </a:solidFill>
              </a:rPr>
            </a:b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--rm -it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bitnami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mariadb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bash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uroot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pmy_password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–h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&lt;</a:t>
            </a:r>
            <a:r>
              <a:rPr lang="en-US" sz="1820" b="1" dirty="0" err="1">
                <a:solidFill>
                  <a:srgbClr val="0070C0"/>
                </a:solidFill>
                <a:latin typeface="Comic Sans MS"/>
              </a:rPr>
              <a:t>ip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 of the docker host&gt;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-P6603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USE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CREATE TABLE IF NOT EXISTS tasks (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task_id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INT AUTO_INCREMENT PRIMARY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KEY,title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VARCHAR(255)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NULL,start_date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DATE,due_date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DATE,status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NULL,priority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NULL,description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TEXT,created_at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TIMESTAMP DEFAULT CURRENT_TIMESTAMP);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1820" b="1" dirty="0">
                <a:solidFill>
                  <a:srgbClr val="03495C"/>
                </a:solidFill>
                <a:latin typeface="Comic Sans MS"/>
              </a:rPr>
              <a:t>ls -l /storage/docker/mysql-data/mysql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63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86263" y="481625"/>
            <a:ext cx="7191758" cy="14850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Web server random ports</a:t>
            </a:r>
            <a:br>
              <a:rPr lang="en-US" dirty="0"/>
            </a:br>
            <a:endParaRPr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4963" y="1319030"/>
            <a:ext cx="8794074" cy="45601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-v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</a:t>
            </a:r>
            <a:r>
              <a:rPr lang="en-US" altLang="en-US" sz="1200" b="1" dirty="0" err="1">
                <a:solidFill>
                  <a:srgbClr val="00B050"/>
                </a:solidFill>
                <a:latin typeface="Comic Sans MS"/>
                <a:ea typeface="Comic Sans MS"/>
                <a:cs typeface="Comic Sans MS"/>
              </a:rPr>
              <a:t>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-P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the container&gt;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the container&gt;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------------------------------------------------------------------------------------------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</a:t>
            </a:r>
            <a:r>
              <a:rPr 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endParaRPr 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-host/html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image build -t my-nginx-image-1 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my-nginx-container-2 -P -d my-nginx-image-1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 for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my-nginx-container-2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my-nginx-container-2 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my-nginx-container-2 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15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307805" y="243573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Selenium grid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Run</a:t>
            </a:r>
            <a:r>
              <a:rPr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-p 4444:4444 --name selenium-hub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&gt;: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4444/grid/console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r>
              <a:rPr lang="en-US" sz="1820" dirty="0">
                <a:sym typeface="Comic Sans MS"/>
              </a:rPr>
              <a:t> –a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</a:t>
            </a:r>
            <a:r>
              <a:rPr lang="en-US" sz="1820" dirty="0" err="1">
                <a:sym typeface="Comic Sans MS"/>
              </a:rPr>
              <a:t>firefox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name&gt;:</a:t>
            </a:r>
            <a:r>
              <a:rPr lang="en-US" sz="182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10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275908" y="266087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Selenium grid –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847113"/>
            <a:ext cx="8898636" cy="5450169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 err="1"/>
              <a:t>docker-compose.yml</a:t>
            </a:r>
            <a:endParaRPr lang="en-US" sz="34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5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version: "3"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services: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selenium-hub: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container_name</a:t>
            </a:r>
            <a:r>
              <a:rPr lang="en-US" sz="2300" dirty="0"/>
              <a:t>: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ports: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"4444:4444"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chrome: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</a:t>
            </a:r>
            <a:r>
              <a:rPr lang="en-US" sz="2300" dirty="0" err="1"/>
              <a:t>firefox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</a:t>
            </a:r>
            <a:r>
              <a:rPr lang="en-US" sz="2300" dirty="0" err="1"/>
              <a:t>firefox</a:t>
            </a:r>
            <a:endParaRPr lang="en-US" sz="23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/>
              <a:t>Run: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 err="1">
                <a:sym typeface="Comic Sans MS"/>
              </a:rPr>
              <a:t>docker</a:t>
            </a:r>
            <a:r>
              <a:rPr lang="en-US" sz="4200" dirty="0">
                <a:sym typeface="Comic Sans MS"/>
              </a:rPr>
              <a:t>-compose </a:t>
            </a:r>
            <a:r>
              <a:rPr lang="en-US" sz="4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 chrome=5 </a:t>
            </a:r>
            <a:r>
              <a:rPr lang="en-US" sz="4200" dirty="0">
                <a:sym typeface="Comic Sans MS"/>
              </a:rPr>
              <a:t>up –d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-compose scale chrome=5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browser</a:t>
            </a: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03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815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31090" y="179778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Docker networks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</a:t>
            </a:r>
            <a:r>
              <a:rPr dirty="0"/>
              <a:t>: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ls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itd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--name=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networktest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ubuntu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#new containers join default bridge network</a:t>
            </a:r>
          </a:p>
          <a:p>
            <a:pPr lvl="0"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inspect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bridge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create -d bridge 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#-d sets the network type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postgres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web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webapp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python app.py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exec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ping web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2032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96368" y="211676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Multistage CI/CD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5595390" y="920831"/>
            <a:ext cx="8898636" cy="594454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/>
              <a:t># ---- Base Node ----</a:t>
            </a:r>
          </a:p>
          <a:p>
            <a:r>
              <a:rPr lang="en-US" dirty="0"/>
              <a:t>FROM alpine:3.5 AS base</a:t>
            </a:r>
          </a:p>
          <a:p>
            <a:r>
              <a:rPr lang="en-US" dirty="0"/>
              <a:t># install node</a:t>
            </a:r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--no-cache </a:t>
            </a:r>
            <a:r>
              <a:rPr lang="en-US" dirty="0" err="1"/>
              <a:t>nodejs</a:t>
            </a:r>
            <a:r>
              <a:rPr lang="en-US" dirty="0"/>
              <a:t>-current </a:t>
            </a:r>
            <a:r>
              <a:rPr lang="en-US" dirty="0" err="1"/>
              <a:t>tini</a:t>
            </a:r>
            <a:endParaRPr lang="en-US" dirty="0"/>
          </a:p>
          <a:p>
            <a:r>
              <a:rPr lang="en-US" dirty="0"/>
              <a:t># set working directory</a:t>
            </a:r>
          </a:p>
          <a:p>
            <a:r>
              <a:rPr lang="en-US" dirty="0"/>
              <a:t>WORKDIR /root/chat</a:t>
            </a:r>
          </a:p>
          <a:p>
            <a:r>
              <a:rPr lang="en-US" dirty="0"/>
              <a:t># Set </a:t>
            </a:r>
            <a:r>
              <a:rPr lang="en-US" dirty="0" err="1"/>
              <a:t>tini</a:t>
            </a:r>
            <a:r>
              <a:rPr lang="en-US" dirty="0"/>
              <a:t> as </a:t>
            </a:r>
            <a:r>
              <a:rPr lang="en-US" dirty="0" err="1"/>
              <a:t>entrypoint</a:t>
            </a:r>
            <a:endParaRPr lang="en-US" dirty="0"/>
          </a:p>
          <a:p>
            <a:r>
              <a:rPr lang="en-US" dirty="0"/>
              <a:t>ENTRYPOINT ["/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tini</a:t>
            </a:r>
            <a:r>
              <a:rPr lang="en-US" dirty="0"/>
              <a:t>", "--"]</a:t>
            </a:r>
          </a:p>
          <a:p>
            <a:r>
              <a:rPr lang="en-US" dirty="0"/>
              <a:t># copy project file</a:t>
            </a:r>
          </a:p>
          <a:p>
            <a:r>
              <a:rPr lang="en-US" dirty="0"/>
              <a:t>COPY </a:t>
            </a:r>
            <a:r>
              <a:rPr lang="en-US" dirty="0" err="1"/>
              <a:t>package.json</a:t>
            </a:r>
            <a:r>
              <a:rPr lang="en-US" dirty="0"/>
              <a:t> .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Dependencies ----</a:t>
            </a:r>
          </a:p>
          <a:p>
            <a:r>
              <a:rPr lang="en-US" dirty="0"/>
              <a:t>FROM base AS dependencies</a:t>
            </a:r>
          </a:p>
          <a:p>
            <a:r>
              <a:rPr lang="en-US" dirty="0"/>
              <a:t># install node packages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set progress=false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set depth 0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--only=production 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r>
              <a:rPr lang="en-US" dirty="0"/>
              <a:t> aside</a:t>
            </a:r>
          </a:p>
          <a:p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-R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en-US" dirty="0" err="1"/>
              <a:t>prod_node_modules</a:t>
            </a:r>
            <a:endParaRPr lang="en-US" dirty="0"/>
          </a:p>
          <a:p>
            <a:r>
              <a:rPr lang="en-US" dirty="0"/>
              <a:t># install ALL </a:t>
            </a:r>
            <a:r>
              <a:rPr lang="en-US" dirty="0" err="1"/>
              <a:t>node_modules</a:t>
            </a:r>
            <a:r>
              <a:rPr lang="en-US" dirty="0"/>
              <a:t>, including '</a:t>
            </a:r>
            <a:r>
              <a:rPr lang="en-US" dirty="0" err="1"/>
              <a:t>devDependencies</a:t>
            </a:r>
            <a:r>
              <a:rPr lang="en-US" dirty="0"/>
              <a:t>'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Test ----</a:t>
            </a:r>
          </a:p>
          <a:p>
            <a:r>
              <a:rPr lang="en-US" dirty="0"/>
              <a:t># run linters, setup and tests</a:t>
            </a:r>
          </a:p>
          <a:p>
            <a:r>
              <a:rPr lang="en-US" dirty="0"/>
              <a:t>FROM dependencies AS test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RUN  </a:t>
            </a:r>
            <a:r>
              <a:rPr lang="en-US" dirty="0" err="1"/>
              <a:t>npm</a:t>
            </a:r>
            <a:r>
              <a:rPr lang="en-US" dirty="0"/>
              <a:t> run lint &amp;&amp; </a:t>
            </a:r>
            <a:r>
              <a:rPr lang="en-US" dirty="0" err="1"/>
              <a:t>npm</a:t>
            </a:r>
            <a:r>
              <a:rPr lang="en-US" dirty="0"/>
              <a:t> run setup &amp;&amp; </a:t>
            </a:r>
            <a:r>
              <a:rPr lang="en-US" dirty="0" err="1"/>
              <a:t>npm</a:t>
            </a:r>
            <a:r>
              <a:rPr lang="en-US" dirty="0"/>
              <a:t> run test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Release ----</a:t>
            </a:r>
          </a:p>
          <a:p>
            <a:r>
              <a:rPr lang="en-US" dirty="0"/>
              <a:t>FROM base AS release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COPY --from=dependencies /root/chat/</a:t>
            </a:r>
            <a:r>
              <a:rPr lang="en-US" dirty="0" err="1"/>
              <a:t>prod_node_modules</a:t>
            </a:r>
            <a:r>
              <a:rPr lang="en-US" dirty="0"/>
              <a:t> ./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# copy app sources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# expose port and define CMD</a:t>
            </a:r>
          </a:p>
          <a:p>
            <a:r>
              <a:rPr lang="en-US" dirty="0"/>
              <a:t>EXPOSE 5000</a:t>
            </a:r>
          </a:p>
          <a:p>
            <a:r>
              <a:rPr lang="en-US" dirty="0"/>
              <a:t>CMD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Shape 164"/>
          <p:cNvSpPr txBox="1">
            <a:spLocks noGrp="1"/>
          </p:cNvSpPr>
          <p:nvPr>
            <p:ph type="body" idx="1"/>
          </p:nvPr>
        </p:nvSpPr>
        <p:spPr>
          <a:xfrm>
            <a:off x="0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golang:1.7.3 </a:t>
            </a: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AS builder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get -d -v golang.org/x/net/html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COPY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app.go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build -a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installsuffix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-o 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altLang="en-US" sz="182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alpine:latest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apk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--no-cache add ca-certificates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/root/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COPY --from=builder 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["./app"]</a:t>
            </a: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3209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973454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Clean slate 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172528" y="1556203"/>
            <a:ext cx="8898636" cy="5450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/>
              <a:t>docker</a:t>
            </a:r>
            <a:r>
              <a:rPr lang="en-US" sz="2000" dirty="0"/>
              <a:t> stop $(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ps</a:t>
            </a:r>
            <a:r>
              <a:rPr lang="en-US" sz="2000" dirty="0"/>
              <a:t> -a -q)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sends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SIGTERM,then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SIGKILL</a:t>
            </a: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$(sudo docker ps -a -q)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removes from 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–f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#just sends SIGKILL then removes state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1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Play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83E5-C0F7-4F44-86B6-78AD49A2822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A45F12-51EF-44DB-B246-80693962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1676400"/>
            <a:ext cx="7793182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Install Docker &amp; Docker Compose - Centos 7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1 — Install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needed packages: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-y yum-utils device-mapper-persistent-data lvm2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#Configure the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yum-config-manager --add-repo https://download.docker.com/linux/centos/docker-ce.repo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#Add your user to the docker group with the following command.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usermod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docker $(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whoami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#Set Docker to start automatically at boot time: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enable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#Finally, start the Docker service: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start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233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2 — Install Docker Compose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24292E"/>
                </a:solidFill>
                <a:latin typeface="SFMono-Regular"/>
              </a:rPr>
              <a:t>curl -L "https://github.com/docker/compose/releases/download/1.26.1/docker-compose-$(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-s)-$(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-m)" -o 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/local/bin/docker-compose</a:t>
            </a:r>
            <a:r>
              <a:rPr lang="en-US" altLang="en-US" sz="1100" dirty="0">
                <a:solidFill>
                  <a:srgbClr val="24292E"/>
                </a:solidFill>
                <a:latin typeface="SFMono-Regular"/>
              </a:rPr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08DECE3-B5E6-4A99-B7AA-21EC7F5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5811299"/>
            <a:ext cx="7793182" cy="43088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Or just </a:t>
            </a:r>
            <a:r>
              <a:rPr lang="en-US" sz="1400" dirty="0">
                <a:hlinkClick r:id="rId3"/>
              </a:rPr>
              <a:t>https://labs.play-with-docker.com/</a:t>
            </a: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28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0D6824-29E0-489C-89B4-DC7D92F58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94" y="-36935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Exercise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8545-78F2-4E22-A956-24D700591BBD}"/>
              </a:ext>
            </a:extLst>
          </p:cNvPr>
          <p:cNvSpPr txBox="1"/>
          <p:nvPr/>
        </p:nvSpPr>
        <p:spPr>
          <a:xfrm>
            <a:off x="413238" y="3437737"/>
            <a:ext cx="801858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https://github.com/nashpaz123/Please-Contain-Yourself/tree/master/3-Bundle_Your_App_Into_An_Image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86EC-1770-4A44-823C-AF07150ABC41}"/>
              </a:ext>
            </a:extLst>
          </p:cNvPr>
          <p:cNvSpPr txBox="1"/>
          <p:nvPr/>
        </p:nvSpPr>
        <p:spPr>
          <a:xfrm>
            <a:off x="413238" y="2079305"/>
            <a:ext cx="661181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https://github.com/nashpaz123/Please-Contain-Yourself/tree/master/2-Long_Lived_Containers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BFA16-395C-417C-B3F4-AF06D548A45B}"/>
              </a:ext>
            </a:extLst>
          </p:cNvPr>
          <p:cNvSpPr txBox="1"/>
          <p:nvPr/>
        </p:nvSpPr>
        <p:spPr>
          <a:xfrm>
            <a:off x="430822" y="3056639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comfortable with docker, go for the app: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5C81-F14B-4CC2-B5EE-B1F348F4BD14}"/>
              </a:ext>
            </a:extLst>
          </p:cNvPr>
          <p:cNvSpPr txBox="1"/>
          <p:nvPr/>
        </p:nvSpPr>
        <p:spPr>
          <a:xfrm>
            <a:off x="413238" y="1720340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you’d like an extra review of the basics: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A952-A042-4F71-8A8E-525F153184A9}"/>
              </a:ext>
            </a:extLst>
          </p:cNvPr>
          <p:cNvSpPr txBox="1"/>
          <p:nvPr/>
        </p:nvSpPr>
        <p:spPr>
          <a:xfrm>
            <a:off x="413238" y="4967599"/>
            <a:ext cx="575017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https://github.com/nashpaz123/Please-Contain-Yourself/tree/master/6-Docker_Compose_For_Multi-Container_Apps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9FF87-E257-47C6-940D-FAAFEA3A4C87}"/>
              </a:ext>
            </a:extLst>
          </p:cNvPr>
          <p:cNvSpPr txBox="1"/>
          <p:nvPr/>
        </p:nvSpPr>
        <p:spPr>
          <a:xfrm>
            <a:off x="413238" y="4519264"/>
            <a:ext cx="5574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done with plain old docker, try docker-compose:</a:t>
            </a:r>
          </a:p>
        </p:txBody>
      </p:sp>
    </p:spTree>
    <p:extLst>
      <p:ext uri="{BB962C8B-B14F-4D97-AF65-F5344CB8AC3E}">
        <p14:creationId xmlns:p14="http://schemas.microsoft.com/office/powerpoint/2010/main" val="25703239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3" y="456097"/>
            <a:ext cx="5930660" cy="1162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rPr>
              <a:t>What will they think of next?</a:t>
            </a: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7610" y="1634909"/>
            <a:ext cx="4652784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GUI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Portainer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multiple, scale (Docker-compose)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PaaS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Openshift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4" y="2126818"/>
            <a:ext cx="5496195" cy="3694059"/>
          </a:xfrm>
          <a:prstGeom prst="rect">
            <a:avLst/>
          </a:prstGeom>
        </p:spPr>
      </p:pic>
      <p:pic>
        <p:nvPicPr>
          <p:cNvPr id="12292" name="Picture 4" descr="https://cdn-images-1.medium.com/max/800/0*n2dGPTi4tIlyo7J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4" y="3126943"/>
            <a:ext cx="4781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32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EB89-0E17-471A-BDC0-51E33CAB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CF3B3-B371-465D-A4BC-42A65DD7A09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7820-4E84-4B6F-B62B-88F5A8958AA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31E-51F4-4B38-B044-9284B144C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66F12-B292-48B9-84C9-FA87F5C9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"/>
            <a:ext cx="9144000" cy="685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8DF08-1E52-429A-AB36-57CA00C85A7D}"/>
              </a:ext>
            </a:extLst>
          </p:cNvPr>
          <p:cNvSpPr txBox="1"/>
          <p:nvPr/>
        </p:nvSpPr>
        <p:spPr>
          <a:xfrm>
            <a:off x="2281604" y="4566140"/>
            <a:ext cx="45807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  <a:hlinkClick r:id="rId3"/>
              </a:rPr>
              <a:t>nash@matrix.co.il</a:t>
            </a:r>
            <a:endParaRPr lang="en-US" sz="2000" b="1" dirty="0">
              <a:solidFill>
                <a:srgbClr val="004F6D"/>
              </a:solidFill>
              <a:latin typeface="Liron"/>
              <a:sym typeface="Liro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6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What is a container?</a:t>
            </a:r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Containers wrap up a piece of software in a complete </a:t>
            </a:r>
            <a:r>
              <a:rPr dirty="0" err="1"/>
              <a:t>filesystem</a:t>
            </a:r>
            <a:r>
              <a:rPr dirty="0"/>
              <a:t> that contains everything it needs to run: 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Code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Runtime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tools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2123767"/>
            <a:ext cx="3103903" cy="4272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C</a:t>
            </a:r>
            <a:r>
              <a:rPr dirty="0"/>
              <a:t>ontainer</a:t>
            </a:r>
            <a:r>
              <a:rPr lang="en-US" dirty="0"/>
              <a:t> vs VM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Whaduyou</a:t>
            </a:r>
            <a:r>
              <a:rPr lang="en-US" dirty="0"/>
              <a:t> need an OS for?</a:t>
            </a:r>
            <a:endParaRPr dirty="0"/>
          </a:p>
          <a:p>
            <a:pPr marL="14743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376392"/>
            <a:ext cx="6048375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EAF2-FA7A-4F28-89A0-E3807BBB9F33}"/>
              </a:ext>
            </a:extLst>
          </p:cNvPr>
          <p:cNvSpPr txBox="1"/>
          <p:nvPr/>
        </p:nvSpPr>
        <p:spPr>
          <a:xfrm>
            <a:off x="7052748" y="4306470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host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8C7B1-509B-4634-807D-CD827D243B0C}"/>
              </a:ext>
            </a:extLst>
          </p:cNvPr>
          <p:cNvSpPr txBox="1"/>
          <p:nvPr/>
        </p:nvSpPr>
        <p:spPr>
          <a:xfrm>
            <a:off x="7057155" y="3998693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installed on host   instead of a whole 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FBC9-F77B-47A4-AF98-BCE7377C0D75}"/>
              </a:ext>
            </a:extLst>
          </p:cNvPr>
          <p:cNvSpPr txBox="1"/>
          <p:nvPr/>
        </p:nvSpPr>
        <p:spPr>
          <a:xfrm>
            <a:off x="7052732" y="3520437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Python, Java, node, </a:t>
            </a:r>
            <a:r>
              <a:rPr lang="en-US" dirty="0" err="1">
                <a:sym typeface="Wingdings" panose="05000000000000000000" pitchFamily="2" charset="2"/>
              </a:rPr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Placeholder 6"/>
          <p:cNvSpPr txBox="1">
            <a:spLocks noGrp="1"/>
          </p:cNvSpPr>
          <p:nvPr>
            <p:ph type="body" idx="1"/>
          </p:nvPr>
        </p:nvSpPr>
        <p:spPr>
          <a:xfrm>
            <a:off x="16819" y="2083241"/>
            <a:ext cx="7888931" cy="4142674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Comprised of multiple layers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A layer is just another image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Every layer contains a base layer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Docker uses a copy on write system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Layers are read only</a:t>
            </a:r>
            <a:endParaRPr lang="en-US" dirty="0"/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Try:</a:t>
            </a:r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history &lt;name of an image&gt;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51" y="791406"/>
            <a:ext cx="4282402" cy="384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127" name="Title 4"/>
          <p:cNvSpPr txBox="1">
            <a:spLocks noGrp="1"/>
          </p:cNvSpPr>
          <p:nvPr>
            <p:ph type="title"/>
          </p:nvPr>
        </p:nvSpPr>
        <p:spPr>
          <a:xfrm>
            <a:off x="16819" y="980311"/>
            <a:ext cx="6180515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dirty="0"/>
              <a:t>Image</a:t>
            </a:r>
            <a:r>
              <a:rPr lang="en-US" dirty="0">
                <a:sym typeface="Wingdings" panose="05000000000000000000" pitchFamily="2" charset="2"/>
              </a:rPr>
              <a:t> container</a:t>
            </a:r>
            <a:r>
              <a:rPr lang="en-US" dirty="0"/>
              <a:t> = Layers (</a:t>
            </a:r>
            <a:r>
              <a:rPr lang="en-US" dirty="0" err="1"/>
              <a:t>Dockerfile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79A0C-C9FE-4D76-9051-68867FC2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18514"/>
            <a:ext cx="2666152" cy="2439486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3"/>
          <p:cNvSpPr txBox="1">
            <a:spLocks noGrp="1"/>
          </p:cNvSpPr>
          <p:nvPr>
            <p:ph type="title"/>
          </p:nvPr>
        </p:nvSpPr>
        <p:spPr>
          <a:xfrm>
            <a:off x="76199" y="514351"/>
            <a:ext cx="510093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Lightweight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76200" y="1676401"/>
            <a:ext cx="5410201" cy="4093966"/>
          </a:xfrm>
          <a:prstGeom prst="rect">
            <a:avLst/>
          </a:prstGeom>
        </p:spPr>
        <p:txBody>
          <a:bodyPr/>
          <a:lstStyle/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Containers running on a single machine share the same operating system kernel;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They start instantly and use less RAM. 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Images are constructed from layered filesystems and share common files, making disk usage and image downloads much more efficient.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15" y="1087633"/>
            <a:ext cx="3485357" cy="44612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3"/>
          <p:cNvSpPr txBox="1">
            <a:spLocks noGrp="1"/>
          </p:cNvSpPr>
          <p:nvPr>
            <p:ph type="title"/>
          </p:nvPr>
        </p:nvSpPr>
        <p:spPr>
          <a:xfrm>
            <a:off x="25399" y="374651"/>
            <a:ext cx="7527133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Environment (as a service)</a:t>
            </a:r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body" idx="1"/>
          </p:nvPr>
        </p:nvSpPr>
        <p:spPr>
          <a:xfrm>
            <a:off x="38099" y="1606549"/>
            <a:ext cx="8243294" cy="4142676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Packaging an application in a container with its </a:t>
            </a:r>
            <a:r>
              <a:rPr dirty="0" err="1"/>
              <a:t>configs</a:t>
            </a:r>
            <a:r>
              <a:rPr dirty="0"/>
              <a:t> and dependencies guarantees that the application will always work as designed in any environment.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Eliminate “Works on my machine”</a:t>
            </a: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491"/>
            <a:ext cx="4361547" cy="332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14091</TotalTime>
  <Words>4916</Words>
  <Application>Microsoft Office PowerPoint</Application>
  <PresentationFormat>On-screen Show (4:3)</PresentationFormat>
  <Paragraphs>720</Paragraphs>
  <Slides>42</Slides>
  <Notes>33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-apple-system</vt:lpstr>
      <vt:lpstr>Arial</vt:lpstr>
      <vt:lpstr>Calibri</vt:lpstr>
      <vt:lpstr>Comic Sans MS</vt:lpstr>
      <vt:lpstr>Courier New</vt:lpstr>
      <vt:lpstr>Helvetica</vt:lpstr>
      <vt:lpstr>JetBrains Mono</vt:lpstr>
      <vt:lpstr>Liron</vt:lpstr>
      <vt:lpstr>medium-content-sans-serif-font</vt:lpstr>
      <vt:lpstr>Open Sans</vt:lpstr>
      <vt:lpstr>SFMono-Regular</vt:lpstr>
      <vt:lpstr>Trebuchet MS</vt:lpstr>
      <vt:lpstr>Office Theme</vt:lpstr>
      <vt:lpstr>Flow</vt:lpstr>
      <vt:lpstr>Nahshon (Nash) Paz nash@matrix.co.il</vt:lpstr>
      <vt:lpstr>PowerPoint Presentation</vt:lpstr>
      <vt:lpstr>PowerPoint Presentation</vt:lpstr>
      <vt:lpstr>Play</vt:lpstr>
      <vt:lpstr>What is a container?</vt:lpstr>
      <vt:lpstr>Container vs VM</vt:lpstr>
      <vt:lpstr>  Image container = Layers (Dockerfile)</vt:lpstr>
      <vt:lpstr>Lightweight</vt:lpstr>
      <vt:lpstr>Environment (as a service)</vt:lpstr>
      <vt:lpstr>Docker Use Cases</vt:lpstr>
      <vt:lpstr>Micro </vt:lpstr>
      <vt:lpstr>Docker Hub</vt:lpstr>
      <vt:lpstr>Hello World</vt:lpstr>
      <vt:lpstr>Terminology - Image</vt:lpstr>
      <vt:lpstr>Terminology - Container</vt:lpstr>
      <vt:lpstr>Terminology - Container</vt:lpstr>
      <vt:lpstr>Image vs. Container</vt:lpstr>
      <vt:lpstr>PowerPoint Presentation</vt:lpstr>
      <vt:lpstr>Dockerfile</vt:lpstr>
      <vt:lpstr>Dockerfile Example</vt:lpstr>
      <vt:lpstr>Dockerfile Selenium from https://github.com/SeleniumHQ/docker-selenium/blob/master/NodeBase/Dockerfile</vt:lpstr>
      <vt:lpstr>Best practices</vt:lpstr>
      <vt:lpstr>CMD and ENTRYPOINT  </vt:lpstr>
      <vt:lpstr>PowerPoint Presentation</vt:lpstr>
      <vt:lpstr>More options</vt:lpstr>
      <vt:lpstr>Mount Volumes</vt:lpstr>
      <vt:lpstr>Terminology - Volume</vt:lpstr>
      <vt:lpstr>No Mounted Volumes </vt:lpstr>
      <vt:lpstr>Mount Volumes  - Cont’</vt:lpstr>
      <vt:lpstr>Publish Port</vt:lpstr>
      <vt:lpstr>Running Jenkins on a container</vt:lpstr>
      <vt:lpstr>Micro DB, loads of data</vt:lpstr>
      <vt:lpstr>                 Web server random ports </vt:lpstr>
      <vt:lpstr>               Selenium grid </vt:lpstr>
      <vt:lpstr>              Selenium grid – cont’ </vt:lpstr>
      <vt:lpstr>PowerPoint Presentation</vt:lpstr>
      <vt:lpstr>               Docker networks </vt:lpstr>
      <vt:lpstr>               Multistage CI/CD </vt:lpstr>
      <vt:lpstr>                 Clean slate  </vt:lpstr>
      <vt:lpstr>Exercise</vt:lpstr>
      <vt:lpstr>What will they think of next?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 Ben Harosh Hasson</dc:title>
  <dc:creator>Paz, Nahshon</dc:creator>
  <cp:lastModifiedBy>Nahshon Paz</cp:lastModifiedBy>
  <cp:revision>144</cp:revision>
  <dcterms:modified xsi:type="dcterms:W3CDTF">2020-07-10T11:11:10Z</dcterms:modified>
</cp:coreProperties>
</file>